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68580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Tahoma"/>
      <p:regular r:id="rId31"/>
      <p:bold r:id="rId32"/>
    </p:embeddedFont>
    <p:embeddedFont>
      <p:font typeface="Quicksand"/>
      <p:regular r:id="rId33"/>
      <p:bold r:id="rId34"/>
    </p:embeddedFont>
    <p:embeddedFont>
      <p:font typeface="Helvetica Neue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9" roundtripDataSignature="AMtx7miEuDI+wgisur5x+E0eVKI7KT3o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31" Type="http://schemas.openxmlformats.org/officeDocument/2006/relationships/font" Target="fonts/Tahoma-regular.fntdata"/><Relationship Id="rId30" Type="http://schemas.openxmlformats.org/officeDocument/2006/relationships/font" Target="fonts/Roboto-boldItalic.fntdata"/><Relationship Id="rId33" Type="http://schemas.openxmlformats.org/officeDocument/2006/relationships/font" Target="fonts/Quicksand-regular.fntdata"/><Relationship Id="rId32" Type="http://schemas.openxmlformats.org/officeDocument/2006/relationships/font" Target="fonts/Tahoma-bold.fntdata"/><Relationship Id="rId35" Type="http://schemas.openxmlformats.org/officeDocument/2006/relationships/font" Target="fonts/HelveticaNeue-regular.fntdata"/><Relationship Id="rId34" Type="http://schemas.openxmlformats.org/officeDocument/2006/relationships/font" Target="fonts/Quicksand-bold.fntdata"/><Relationship Id="rId37" Type="http://schemas.openxmlformats.org/officeDocument/2006/relationships/font" Target="fonts/HelveticaNeue-italic.fntdata"/><Relationship Id="rId36" Type="http://schemas.openxmlformats.org/officeDocument/2006/relationships/font" Target="fonts/HelveticaNeue-bold.fntdata"/><Relationship Id="rId39" Type="http://customschemas.google.com/relationships/presentationmetadata" Target="metadata"/><Relationship Id="rId38" Type="http://schemas.openxmlformats.org/officeDocument/2006/relationships/font" Target="fonts/HelveticaNeue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29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5" name="Google Shape;835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4" name="Google Shape;914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8" name="Google Shape;93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Public réfractaires</a:t>
            </a:r>
            <a:endParaRPr/>
          </a:p>
        </p:txBody>
      </p:sp>
      <p:sp>
        <p:nvSpPr>
          <p:cNvPr id="939" name="Google Shape;93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2" name="Google Shape;962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1" name="Google Shape;971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2" name="Google Shape;992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7" name="Google Shape;1007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9" name="Google Shape;1039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7" name="Google Shape;104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8" name="Google Shape;104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1" name="Google Shape;1071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4" name="Google Shape;1084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5" name="Google Shape;845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4" name="Google Shape;1094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6" name="Google Shape;1106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3" name="Google Shape;853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1" name="Google Shape;861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8" name="Google Shape;868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6" name="Google Shape;876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1" name="Google Shape;891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8" name="Google Shape;898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6" name="Google Shape;906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GENERAL">
  <p:cSld name="TITRE GENERAL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ns-titre2.jpg" id="14" name="Google Shape;14;p26"/>
          <p:cNvPicPr preferRelativeResize="0"/>
          <p:nvPr/>
        </p:nvPicPr>
        <p:blipFill rotWithShape="1">
          <a:blip r:embed="rId2">
            <a:alphaModFix/>
          </a:blip>
          <a:srcRect b="9161" l="0" r="0" t="0"/>
          <a:stretch/>
        </p:blipFill>
        <p:spPr>
          <a:xfrm>
            <a:off x="0" y="1152847"/>
            <a:ext cx="9144000" cy="364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3175" y="5280346"/>
            <a:ext cx="1298575" cy="124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2138" y="770259"/>
            <a:ext cx="4946650" cy="4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" type="body"/>
          </p:nvPr>
        </p:nvSpPr>
        <p:spPr>
          <a:xfrm rot="-360000">
            <a:off x="2303176" y="2607606"/>
            <a:ext cx="3721615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081C7"/>
              </a:buClr>
              <a:buSzPts val="2000"/>
              <a:buFont typeface="Trebuchet MS"/>
              <a:buNone/>
              <a:defRPr sz="2000" u="none">
                <a:solidFill>
                  <a:srgbClr val="1081C7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2" type="body"/>
          </p:nvPr>
        </p:nvSpPr>
        <p:spPr>
          <a:xfrm rot="-371058">
            <a:off x="2238440" y="3033214"/>
            <a:ext cx="3985661" cy="350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 sz="2000">
                <a:solidFill>
                  <a:srgbClr val="893688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3" type="body"/>
          </p:nvPr>
        </p:nvSpPr>
        <p:spPr>
          <a:xfrm rot="-372492">
            <a:off x="2481614" y="3447232"/>
            <a:ext cx="3616155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081C7"/>
              </a:buClr>
              <a:buSzPts val="2000"/>
              <a:buFont typeface="Trebuchet MS"/>
              <a:buNone/>
              <a:defRPr sz="2000">
                <a:solidFill>
                  <a:srgbClr val="1081C7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10" type="dt"/>
          </p:nvPr>
        </p:nvSpPr>
        <p:spPr>
          <a:xfrm>
            <a:off x="8335963" y="732159"/>
            <a:ext cx="776287" cy="258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2" name="Google Shape;2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1 idée - 1 image">
  <p:cSld name="5_1 idée - 1 imag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241370">
            <a:off x="7107238" y="3643313"/>
            <a:ext cx="1925637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/>
          <p:nvPr>
            <p:ph idx="2" type="pic"/>
          </p:nvPr>
        </p:nvSpPr>
        <p:spPr>
          <a:xfrm>
            <a:off x="0" y="466094"/>
            <a:ext cx="9144000" cy="2906713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35"/>
          <p:cNvSpPr txBox="1"/>
          <p:nvPr>
            <p:ph idx="1" type="body"/>
          </p:nvPr>
        </p:nvSpPr>
        <p:spPr>
          <a:xfrm>
            <a:off x="857644" y="3373438"/>
            <a:ext cx="7026275" cy="731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3" type="body"/>
          </p:nvPr>
        </p:nvSpPr>
        <p:spPr>
          <a:xfrm>
            <a:off x="857250" y="4213225"/>
            <a:ext cx="7026275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1 idée,  1 image (V2)">
  <p:cSld name="22_1 idée,  1 image (V2)"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2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21" name="Google Shape;621;p12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12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3" name="Google Shape;623;p12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1 idée,  1 image (V2)">
  <p:cSld name="21_1 idée,  1 image (V2)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12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27" name="Google Shape;627;p12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8" name="Google Shape;628;p12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9" name="Google Shape;629;p12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1 idée,  1 image (V2)">
  <p:cSld name="20_1 idée,  1 image (V2)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127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33" name="Google Shape;633;p12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127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5" name="Google Shape;635;p127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1 idée,  1 image (V2)">
  <p:cSld name="19_1 idée,  1 image (V2)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2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39" name="Google Shape;639;p12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12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1" name="Google Shape;641;p12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1 idée,  1 image (V2)">
  <p:cSld name="18_1 idée,  1 image (V2)"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129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12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6" name="Google Shape;646;p129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7" name="Google Shape;647;p129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1 idée,  1 image (V2)">
  <p:cSld name="17_1 idée,  1 image (V2)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3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51" name="Google Shape;651;p13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2" name="Google Shape;652;p13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3" name="Google Shape;653;p13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1 idée,  1 image (V2)">
  <p:cSld name="16_1 idée,  1 image (V2)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13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57" name="Google Shape;657;p13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8" name="Google Shape;658;p13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9" name="Google Shape;659;p13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1 idée,  1 image (V2)">
  <p:cSld name="15_1 idée,  1 image (V2)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13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63" name="Google Shape;663;p13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4" name="Google Shape;664;p13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5" name="Google Shape;665;p13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1 idée,  1 image (V2)">
  <p:cSld name="14_1 idée,  1 image (V2)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13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69" name="Google Shape;669;p13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0" name="Google Shape;670;p13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1" name="Google Shape;671;p13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1 idée,  1 image (V2)">
  <p:cSld name="13_1 idée,  1 image (V2)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13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75" name="Google Shape;675;p13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13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7" name="Google Shape;677;p13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1 idée - 1 image">
  <p:cSld name="4_1 idée - 1 imag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241370">
            <a:off x="7107238" y="3643313"/>
            <a:ext cx="1925637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6"/>
          <p:cNvSpPr/>
          <p:nvPr>
            <p:ph idx="2" type="pic"/>
          </p:nvPr>
        </p:nvSpPr>
        <p:spPr>
          <a:xfrm>
            <a:off x="0" y="466094"/>
            <a:ext cx="9144000" cy="2906713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36"/>
          <p:cNvSpPr txBox="1"/>
          <p:nvPr>
            <p:ph idx="1" type="body"/>
          </p:nvPr>
        </p:nvSpPr>
        <p:spPr>
          <a:xfrm>
            <a:off x="857644" y="3373438"/>
            <a:ext cx="7026275" cy="731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6"/>
          <p:cNvSpPr txBox="1"/>
          <p:nvPr>
            <p:ph idx="3" type="body"/>
          </p:nvPr>
        </p:nvSpPr>
        <p:spPr>
          <a:xfrm>
            <a:off x="857250" y="4213225"/>
            <a:ext cx="7026275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1 idée,  1 image (V2)">
  <p:cSld name="12_1 idée,  1 image (V2)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3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81" name="Google Shape;681;p13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2" name="Google Shape;682;p13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3" name="Google Shape;683;p13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1 idée,  1 image (V2)">
  <p:cSld name="11_1 idée,  1 image (V2)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13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87" name="Google Shape;687;p13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8" name="Google Shape;688;p13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9" name="Google Shape;689;p13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1 idée,  1 image (V2)">
  <p:cSld name="10_1 idée,  1 image (V2)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137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93" name="Google Shape;693;p13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4" name="Google Shape;694;p137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5" name="Google Shape;695;p137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1 idée,  1 image (V2)">
  <p:cSld name="9_1 idée,  1 image (V2)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1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13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99" name="Google Shape;699;p13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0" name="Google Shape;700;p13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1" name="Google Shape;701;p13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1 idée,  1 image (V2)">
  <p:cSld name="8_1 idée,  1 image (V2)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1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139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705" name="Google Shape;705;p13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139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7" name="Google Shape;707;p139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1 idée,  1 image (V2)">
  <p:cSld name="7_1 idée,  1 image (V2)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1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4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711" name="Google Shape;711;p14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2" name="Google Shape;712;p14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3" name="Google Shape;713;p14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1 idée,  1 image (V2)">
  <p:cSld name="6_1 idée,  1 image (V2)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1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14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717" name="Google Shape;717;p14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14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9" name="Google Shape;719;p14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1 idée,  1 image (V2)">
  <p:cSld name="5_1 idée,  1 image (V2)"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14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723" name="Google Shape;723;p14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4" name="Google Shape;724;p14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5" name="Google Shape;725;p14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1 idée,  1 image (V2)">
  <p:cSld name="4_1 idée,  1 image (V2)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1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4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729" name="Google Shape;729;p14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0" name="Google Shape;730;p14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1" name="Google Shape;731;p14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1 idée,  1 image (V2)">
  <p:cSld name="3_1 idée,  1 image (V2)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1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14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735" name="Google Shape;735;p14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14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7" name="Google Shape;737;p14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1 idée - 1 image">
  <p:cSld name="3_1 idée - 1 imag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241370">
            <a:off x="7107238" y="3643313"/>
            <a:ext cx="1925637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3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7"/>
          <p:cNvSpPr/>
          <p:nvPr>
            <p:ph idx="2" type="pic"/>
          </p:nvPr>
        </p:nvSpPr>
        <p:spPr>
          <a:xfrm>
            <a:off x="0" y="466094"/>
            <a:ext cx="9144000" cy="2906713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37"/>
          <p:cNvSpPr txBox="1"/>
          <p:nvPr>
            <p:ph idx="1" type="body"/>
          </p:nvPr>
        </p:nvSpPr>
        <p:spPr>
          <a:xfrm>
            <a:off x="857644" y="3373438"/>
            <a:ext cx="7026275" cy="731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37"/>
          <p:cNvSpPr txBox="1"/>
          <p:nvPr>
            <p:ph idx="3" type="body"/>
          </p:nvPr>
        </p:nvSpPr>
        <p:spPr>
          <a:xfrm>
            <a:off x="857250" y="4213225"/>
            <a:ext cx="7026275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1 idée,  1 image (V2)">
  <p:cSld name="2_1 idée,  1 image (V2)"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1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14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741" name="Google Shape;741;p14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2" name="Google Shape;742;p14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3" name="Google Shape;743;p14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1 idée,  1 image (V2)">
  <p:cSld name="1_1 idée,  1 image (V2)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4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747" name="Google Shape;747;p14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8" name="Google Shape;748;p14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9" name="Google Shape;749;p14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dées- 3 images">
  <p:cSld name="3 idées- 3 images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47"/>
          <p:cNvSpPr/>
          <p:nvPr>
            <p:ph idx="2" type="pic"/>
          </p:nvPr>
        </p:nvSpPr>
        <p:spPr>
          <a:xfrm>
            <a:off x="304676" y="843935"/>
            <a:ext cx="1970021" cy="1624065"/>
          </a:xfrm>
          <a:prstGeom prst="rect">
            <a:avLst/>
          </a:prstGeom>
          <a:noFill/>
          <a:ln>
            <a:noFill/>
          </a:ln>
        </p:spPr>
      </p:sp>
      <p:sp>
        <p:nvSpPr>
          <p:cNvPr id="753" name="Google Shape;753;p147"/>
          <p:cNvSpPr/>
          <p:nvPr>
            <p:ph idx="3" type="pic"/>
          </p:nvPr>
        </p:nvSpPr>
        <p:spPr>
          <a:xfrm>
            <a:off x="304676" y="2731771"/>
            <a:ext cx="1970021" cy="1686894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/>
          <p:nvPr>
            <p:ph idx="4" type="pic"/>
          </p:nvPr>
        </p:nvSpPr>
        <p:spPr>
          <a:xfrm>
            <a:off x="304676" y="4701623"/>
            <a:ext cx="1970021" cy="1680151"/>
          </a:xfrm>
          <a:prstGeom prst="rect">
            <a:avLst/>
          </a:prstGeom>
          <a:noFill/>
          <a:ln>
            <a:noFill/>
          </a:ln>
        </p:spPr>
      </p:sp>
      <p:sp>
        <p:nvSpPr>
          <p:cNvPr id="755" name="Google Shape;755;p147"/>
          <p:cNvSpPr txBox="1"/>
          <p:nvPr>
            <p:ph idx="1" type="body"/>
          </p:nvPr>
        </p:nvSpPr>
        <p:spPr>
          <a:xfrm>
            <a:off x="2624138" y="844550"/>
            <a:ext cx="5943600" cy="474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93688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6" name="Google Shape;756;p147"/>
          <p:cNvSpPr txBox="1"/>
          <p:nvPr>
            <p:ph idx="5" type="body"/>
          </p:nvPr>
        </p:nvSpPr>
        <p:spPr>
          <a:xfrm>
            <a:off x="2624137" y="2713817"/>
            <a:ext cx="5943600" cy="474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93688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7" name="Google Shape;757;p147"/>
          <p:cNvSpPr txBox="1"/>
          <p:nvPr>
            <p:ph idx="6" type="body"/>
          </p:nvPr>
        </p:nvSpPr>
        <p:spPr>
          <a:xfrm>
            <a:off x="2624139" y="4701623"/>
            <a:ext cx="5943600" cy="474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93688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8" name="Google Shape;758;p14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9" name="Google Shape;759;p147"/>
          <p:cNvSpPr txBox="1"/>
          <p:nvPr>
            <p:ph idx="7" type="body"/>
          </p:nvPr>
        </p:nvSpPr>
        <p:spPr>
          <a:xfrm>
            <a:off x="2624138" y="1432501"/>
            <a:ext cx="5943602" cy="10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sz="18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0" name="Google Shape;760;p147"/>
          <p:cNvSpPr txBox="1"/>
          <p:nvPr>
            <p:ph idx="8" type="body"/>
          </p:nvPr>
        </p:nvSpPr>
        <p:spPr>
          <a:xfrm>
            <a:off x="2624135" y="3288017"/>
            <a:ext cx="5943602" cy="1130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sz="18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1" name="Google Shape;761;p147"/>
          <p:cNvSpPr txBox="1"/>
          <p:nvPr>
            <p:ph idx="9" type="body"/>
          </p:nvPr>
        </p:nvSpPr>
        <p:spPr>
          <a:xfrm>
            <a:off x="2624135" y="5275465"/>
            <a:ext cx="5943602" cy="1130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sz="18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dées- 3 images (V2)">
  <p:cSld name="3 idées- 3 images (V2)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14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5" name="Google Shape;765;p148"/>
          <p:cNvSpPr/>
          <p:nvPr>
            <p:ph idx="2" type="pic"/>
          </p:nvPr>
        </p:nvSpPr>
        <p:spPr>
          <a:xfrm>
            <a:off x="143342" y="873612"/>
            <a:ext cx="2830046" cy="2336484"/>
          </a:xfrm>
          <a:prstGeom prst="rect">
            <a:avLst/>
          </a:prstGeom>
          <a:noFill/>
          <a:ln>
            <a:noFill/>
          </a:ln>
        </p:spPr>
      </p:sp>
      <p:sp>
        <p:nvSpPr>
          <p:cNvPr id="766" name="Google Shape;766;p148"/>
          <p:cNvSpPr/>
          <p:nvPr>
            <p:ph idx="3" type="pic"/>
          </p:nvPr>
        </p:nvSpPr>
        <p:spPr>
          <a:xfrm>
            <a:off x="3166257" y="881255"/>
            <a:ext cx="2830046" cy="2336484"/>
          </a:xfrm>
          <a:prstGeom prst="rect">
            <a:avLst/>
          </a:prstGeom>
          <a:noFill/>
          <a:ln>
            <a:noFill/>
          </a:ln>
        </p:spPr>
      </p:sp>
      <p:sp>
        <p:nvSpPr>
          <p:cNvPr id="767" name="Google Shape;767;p148"/>
          <p:cNvSpPr/>
          <p:nvPr>
            <p:ph idx="4" type="pic"/>
          </p:nvPr>
        </p:nvSpPr>
        <p:spPr>
          <a:xfrm>
            <a:off x="6124060" y="873612"/>
            <a:ext cx="2830046" cy="2336484"/>
          </a:xfrm>
          <a:prstGeom prst="rect">
            <a:avLst/>
          </a:prstGeom>
          <a:noFill/>
          <a:ln>
            <a:noFill/>
          </a:ln>
        </p:spPr>
      </p:sp>
      <p:sp>
        <p:nvSpPr>
          <p:cNvPr id="768" name="Google Shape;768;p148"/>
          <p:cNvSpPr txBox="1"/>
          <p:nvPr>
            <p:ph idx="1" type="body"/>
          </p:nvPr>
        </p:nvSpPr>
        <p:spPr>
          <a:xfrm>
            <a:off x="144463" y="3361814"/>
            <a:ext cx="2828925" cy="477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93688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9" name="Google Shape;769;p148"/>
          <p:cNvSpPr txBox="1"/>
          <p:nvPr>
            <p:ph idx="5" type="body"/>
          </p:nvPr>
        </p:nvSpPr>
        <p:spPr>
          <a:xfrm>
            <a:off x="143939" y="3971166"/>
            <a:ext cx="2829449" cy="2485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sz="18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0" name="Google Shape;770;p148"/>
          <p:cNvSpPr txBox="1"/>
          <p:nvPr>
            <p:ph idx="6" type="body"/>
          </p:nvPr>
        </p:nvSpPr>
        <p:spPr>
          <a:xfrm>
            <a:off x="3166257" y="3361814"/>
            <a:ext cx="2828925" cy="477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93688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1" name="Google Shape;771;p148"/>
          <p:cNvSpPr txBox="1"/>
          <p:nvPr>
            <p:ph idx="7" type="body"/>
          </p:nvPr>
        </p:nvSpPr>
        <p:spPr>
          <a:xfrm>
            <a:off x="3165733" y="3971166"/>
            <a:ext cx="2829449" cy="2485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sz="18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2" name="Google Shape;772;p148"/>
          <p:cNvSpPr txBox="1"/>
          <p:nvPr>
            <p:ph idx="8" type="body"/>
          </p:nvPr>
        </p:nvSpPr>
        <p:spPr>
          <a:xfrm>
            <a:off x="6125181" y="3361814"/>
            <a:ext cx="2828925" cy="477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93688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3" name="Google Shape;773;p148"/>
          <p:cNvSpPr txBox="1"/>
          <p:nvPr>
            <p:ph idx="9" type="body"/>
          </p:nvPr>
        </p:nvSpPr>
        <p:spPr>
          <a:xfrm>
            <a:off x="6124657" y="3971166"/>
            <a:ext cx="2829449" cy="2485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sz="18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que">
  <p:cSld name="Graphique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4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p149"/>
          <p:cNvSpPr/>
          <p:nvPr>
            <p:ph idx="2" type="chart"/>
          </p:nvPr>
        </p:nvSpPr>
        <p:spPr>
          <a:xfrm>
            <a:off x="201614" y="1140950"/>
            <a:ext cx="4789860" cy="4292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Noto Sans Symbols"/>
              <a:buChar char="▪"/>
              <a:defRPr b="1" i="0" sz="14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081C7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081C7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⁃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1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8" name="Google Shape;778;p149"/>
          <p:cNvSpPr txBox="1"/>
          <p:nvPr>
            <p:ph idx="1" type="body"/>
          </p:nvPr>
        </p:nvSpPr>
        <p:spPr>
          <a:xfrm>
            <a:off x="5214891" y="1140950"/>
            <a:ext cx="363620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9" name="Google Shape;779;p149"/>
          <p:cNvSpPr txBox="1"/>
          <p:nvPr>
            <p:ph idx="3" type="body"/>
          </p:nvPr>
        </p:nvSpPr>
        <p:spPr>
          <a:xfrm>
            <a:off x="5214367" y="1998454"/>
            <a:ext cx="3636880" cy="3434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Diapo texte">
  <p:cSld name="7_Diapo texte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5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3" name="Google Shape;783;p150"/>
          <p:cNvSpPr txBox="1"/>
          <p:nvPr>
            <p:ph idx="1" type="body"/>
          </p:nvPr>
        </p:nvSpPr>
        <p:spPr>
          <a:xfrm>
            <a:off x="269401" y="1140950"/>
            <a:ext cx="858169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4" name="Google Shape;784;p150"/>
          <p:cNvSpPr txBox="1"/>
          <p:nvPr>
            <p:ph idx="2" type="body"/>
          </p:nvPr>
        </p:nvSpPr>
        <p:spPr>
          <a:xfrm>
            <a:off x="267960" y="1998454"/>
            <a:ext cx="8583287" cy="3434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Diapo texte">
  <p:cSld name="6_Diapo texte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1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5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p151"/>
          <p:cNvSpPr txBox="1"/>
          <p:nvPr>
            <p:ph idx="1" type="body"/>
          </p:nvPr>
        </p:nvSpPr>
        <p:spPr>
          <a:xfrm>
            <a:off x="269401" y="1140950"/>
            <a:ext cx="858169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9" name="Google Shape;789;p151"/>
          <p:cNvSpPr txBox="1"/>
          <p:nvPr>
            <p:ph idx="2" type="body"/>
          </p:nvPr>
        </p:nvSpPr>
        <p:spPr>
          <a:xfrm>
            <a:off x="267960" y="1998454"/>
            <a:ext cx="8583287" cy="3434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iapo texte">
  <p:cSld name="5_Diapo texte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1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5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152"/>
          <p:cNvSpPr txBox="1"/>
          <p:nvPr>
            <p:ph idx="1" type="body"/>
          </p:nvPr>
        </p:nvSpPr>
        <p:spPr>
          <a:xfrm>
            <a:off x="269401" y="1140950"/>
            <a:ext cx="858169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4" name="Google Shape;794;p152"/>
          <p:cNvSpPr txBox="1"/>
          <p:nvPr>
            <p:ph idx="2" type="body"/>
          </p:nvPr>
        </p:nvSpPr>
        <p:spPr>
          <a:xfrm>
            <a:off x="267960" y="1998454"/>
            <a:ext cx="8583287" cy="3434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apo texte">
  <p:cSld name="4_Diapo texte"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5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8" name="Google Shape;798;p153"/>
          <p:cNvSpPr txBox="1"/>
          <p:nvPr>
            <p:ph idx="1" type="body"/>
          </p:nvPr>
        </p:nvSpPr>
        <p:spPr>
          <a:xfrm>
            <a:off x="269401" y="1140950"/>
            <a:ext cx="858169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9" name="Google Shape;799;p153"/>
          <p:cNvSpPr txBox="1"/>
          <p:nvPr>
            <p:ph idx="2" type="body"/>
          </p:nvPr>
        </p:nvSpPr>
        <p:spPr>
          <a:xfrm>
            <a:off x="267960" y="1998454"/>
            <a:ext cx="8583287" cy="3434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iapo texte">
  <p:cSld name="3_Diapo texte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5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3" name="Google Shape;803;p154"/>
          <p:cNvSpPr txBox="1"/>
          <p:nvPr>
            <p:ph idx="1" type="body"/>
          </p:nvPr>
        </p:nvSpPr>
        <p:spPr>
          <a:xfrm>
            <a:off x="269401" y="1140950"/>
            <a:ext cx="858169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4" name="Google Shape;804;p154"/>
          <p:cNvSpPr txBox="1"/>
          <p:nvPr>
            <p:ph idx="2" type="body"/>
          </p:nvPr>
        </p:nvSpPr>
        <p:spPr>
          <a:xfrm>
            <a:off x="267960" y="1998454"/>
            <a:ext cx="8583287" cy="3434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1 idée - 1 image">
  <p:cSld name="2_1 idée - 1 imag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241370">
            <a:off x="7107238" y="3643313"/>
            <a:ext cx="1925637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8"/>
          <p:cNvSpPr/>
          <p:nvPr>
            <p:ph idx="2" type="pic"/>
          </p:nvPr>
        </p:nvSpPr>
        <p:spPr>
          <a:xfrm>
            <a:off x="0" y="466094"/>
            <a:ext cx="9144000" cy="2906713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38"/>
          <p:cNvSpPr txBox="1"/>
          <p:nvPr>
            <p:ph idx="1" type="body"/>
          </p:nvPr>
        </p:nvSpPr>
        <p:spPr>
          <a:xfrm>
            <a:off x="857644" y="3373438"/>
            <a:ext cx="7026275" cy="731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8"/>
          <p:cNvSpPr txBox="1"/>
          <p:nvPr>
            <p:ph idx="3" type="body"/>
          </p:nvPr>
        </p:nvSpPr>
        <p:spPr>
          <a:xfrm>
            <a:off x="857250" y="4213225"/>
            <a:ext cx="7026275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apo texte">
  <p:cSld name="2_Diapo texte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15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155"/>
          <p:cNvSpPr txBox="1"/>
          <p:nvPr>
            <p:ph idx="1" type="body"/>
          </p:nvPr>
        </p:nvSpPr>
        <p:spPr>
          <a:xfrm>
            <a:off x="269401" y="1140950"/>
            <a:ext cx="858169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9" name="Google Shape;809;p155"/>
          <p:cNvSpPr txBox="1"/>
          <p:nvPr>
            <p:ph idx="2" type="body"/>
          </p:nvPr>
        </p:nvSpPr>
        <p:spPr>
          <a:xfrm>
            <a:off x="267960" y="1998454"/>
            <a:ext cx="8583287" cy="3434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apo texte">
  <p:cSld name="1_Diapo texte"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15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3" name="Google Shape;813;p156"/>
          <p:cNvSpPr txBox="1"/>
          <p:nvPr>
            <p:ph idx="1" type="body"/>
          </p:nvPr>
        </p:nvSpPr>
        <p:spPr>
          <a:xfrm>
            <a:off x="269401" y="1140950"/>
            <a:ext cx="858169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4" name="Google Shape;814;p156"/>
          <p:cNvSpPr txBox="1"/>
          <p:nvPr>
            <p:ph idx="2" type="body"/>
          </p:nvPr>
        </p:nvSpPr>
        <p:spPr>
          <a:xfrm>
            <a:off x="267960" y="1998454"/>
            <a:ext cx="8583287" cy="3434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>
  <p:cSld name="Deux contenus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15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8" name="Google Shape;818;p157"/>
          <p:cNvSpPr txBox="1"/>
          <p:nvPr>
            <p:ph idx="1" type="body"/>
          </p:nvPr>
        </p:nvSpPr>
        <p:spPr>
          <a:xfrm>
            <a:off x="4705382" y="923665"/>
            <a:ext cx="415443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9" name="Google Shape;819;p157"/>
          <p:cNvSpPr txBox="1"/>
          <p:nvPr>
            <p:ph idx="2" type="body"/>
          </p:nvPr>
        </p:nvSpPr>
        <p:spPr>
          <a:xfrm>
            <a:off x="4704893" y="1781169"/>
            <a:ext cx="4154925" cy="4675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0" name="Google Shape;820;p157"/>
          <p:cNvSpPr txBox="1"/>
          <p:nvPr>
            <p:ph idx="3" type="body"/>
          </p:nvPr>
        </p:nvSpPr>
        <p:spPr>
          <a:xfrm>
            <a:off x="345316" y="923665"/>
            <a:ext cx="415443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1" name="Google Shape;821;p157"/>
          <p:cNvSpPr txBox="1"/>
          <p:nvPr>
            <p:ph idx="4" type="body"/>
          </p:nvPr>
        </p:nvSpPr>
        <p:spPr>
          <a:xfrm>
            <a:off x="344827" y="1781169"/>
            <a:ext cx="4154925" cy="4675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>
  <p:cSld name="Titre seul"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5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159"/>
          <p:cNvSpPr txBox="1"/>
          <p:nvPr>
            <p:ph type="title"/>
          </p:nvPr>
        </p:nvSpPr>
        <p:spPr>
          <a:xfrm>
            <a:off x="1792288" y="4800600"/>
            <a:ext cx="5486400" cy="40749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8" name="Google Shape;828;p15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29" name="Google Shape;829;p15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3688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1081C7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 vide">
  <p:cSld name="Diapo vide"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1 idée - 1 image">
  <p:cSld name="1_1 idée - 1 imag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241370">
            <a:off x="7107238" y="3643313"/>
            <a:ext cx="1925637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9"/>
          <p:cNvSpPr/>
          <p:nvPr>
            <p:ph idx="2" type="pic"/>
          </p:nvPr>
        </p:nvSpPr>
        <p:spPr>
          <a:xfrm>
            <a:off x="0" y="466094"/>
            <a:ext cx="9144000" cy="2906713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39"/>
          <p:cNvSpPr txBox="1"/>
          <p:nvPr>
            <p:ph idx="1" type="body"/>
          </p:nvPr>
        </p:nvSpPr>
        <p:spPr>
          <a:xfrm>
            <a:off x="857644" y="3373438"/>
            <a:ext cx="7026275" cy="731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39"/>
          <p:cNvSpPr txBox="1"/>
          <p:nvPr>
            <p:ph idx="3" type="body"/>
          </p:nvPr>
        </p:nvSpPr>
        <p:spPr>
          <a:xfrm>
            <a:off x="857250" y="4213225"/>
            <a:ext cx="7026275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7_1 idée,  1 image (V2)">
  <p:cSld name="107_1 idée,  1 image (V2)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4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4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6_1 idée,  1 image (V2)">
  <p:cSld name="106_1 idée,  1 image (V2)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4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4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5_1 idée,  1 image (V2)">
  <p:cSld name="105_1 idée,  1 image (V2)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4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4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4_1 idée,  1 image (V2)">
  <p:cSld name="104_1 idée,  1 image (V2)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4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4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3_1 idée,  1 image (V2)">
  <p:cSld name="103_1 idée,  1 image (V2)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4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4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idée - 1 image">
  <p:cSld name="1 idée - 1 imag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241370">
            <a:off x="7107238" y="3643313"/>
            <a:ext cx="1925637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7"/>
          <p:cNvSpPr/>
          <p:nvPr>
            <p:ph idx="2" type="pic"/>
          </p:nvPr>
        </p:nvSpPr>
        <p:spPr>
          <a:xfrm>
            <a:off x="0" y="466094"/>
            <a:ext cx="9144000" cy="2906713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857644" y="3373438"/>
            <a:ext cx="7026275" cy="731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3" type="body"/>
          </p:nvPr>
        </p:nvSpPr>
        <p:spPr>
          <a:xfrm>
            <a:off x="857250" y="4213225"/>
            <a:ext cx="7026275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2_1 idée,  1 image (V2)">
  <p:cSld name="102_1 idée,  1 image (V2)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4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4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1_1 idée,  1 image (V2)">
  <p:cSld name="101_1 idée,  1 image (V2)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4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4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4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0_1 idée,  1 image (V2)">
  <p:cSld name="100_1 idée,  1 image (V2)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7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4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47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47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9_1 idée,  1 image (V2)">
  <p:cSld name="99_1 idée,  1 image (V2)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4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4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8_1 idée,  1 image (V2)">
  <p:cSld name="98_1 idée,  1 image (V2)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49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4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49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49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7_1 idée,  1 image (V2)">
  <p:cSld name="97_1 idée,  1 image (V2)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5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5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5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6_1 idée,  1 image (V2)">
  <p:cSld name="96_1 idée,  1 image (V2)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5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5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5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5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5_1 idée,  1 image (V2)">
  <p:cSld name="95_1 idée,  1 image (V2)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5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5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5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5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4_1 idée,  1 image (V2)">
  <p:cSld name="94_1 idée,  1 image (V2)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5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5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5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5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3_1 idée,  1 image (V2)">
  <p:cSld name="93_1 idée,  1 image (V2)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5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5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5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idée,  1 image (V2)">
  <p:cSld name="1 idée,  1 image (V2)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2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2_1 idée,  1 image (V2)">
  <p:cSld name="92_1 idée,  1 image (V2)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5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5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5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1_1 idée,  1 image (V2)">
  <p:cSld name="91_1 idée,  1 image (V2)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5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5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5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5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0_1 idée,  1 image (V2)">
  <p:cSld name="90_1 idée,  1 image (V2)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7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5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7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57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9_1 idée,  1 image (V2)">
  <p:cSld name="89_1 idée,  1 image (V2)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5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5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5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5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8_1 idée,  1 image (V2)">
  <p:cSld name="88_1 idée,  1 image (V2)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59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5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59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59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7_1 idée,  1 image (V2)">
  <p:cSld name="87_1 idée,  1 image (V2)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6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6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6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6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6_1 idée,  1 image (V2)">
  <p:cSld name="86_1 idée,  1 image (V2)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6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6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6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6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5_1 idée,  1 image (V2)">
  <p:cSld name="85_1 idée,  1 image (V2)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6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6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p6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4_1 idée,  1 image (V2)">
  <p:cSld name="84_1 idée,  1 image (V2)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6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6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6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6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3_1 idée,  1 image (V2)">
  <p:cSld name="83_1 idée,  1 image (V2)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6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6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6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p6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 texte">
  <p:cSld name="Diapo text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" type="body"/>
          </p:nvPr>
        </p:nvSpPr>
        <p:spPr>
          <a:xfrm>
            <a:off x="269401" y="1140950"/>
            <a:ext cx="858169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2" type="body"/>
          </p:nvPr>
        </p:nvSpPr>
        <p:spPr>
          <a:xfrm>
            <a:off x="267960" y="1998454"/>
            <a:ext cx="8583287" cy="3434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2_1 idée,  1 image (V2)">
  <p:cSld name="82_1 idée,  1 image (V2)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6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6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6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p6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1_1 idée,  1 image (V2)">
  <p:cSld name="81_1 idée,  1 image (V2)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6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6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6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6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0_1 idée,  1 image (V2)">
  <p:cSld name="80_1 idée,  1 image (V2)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67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6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67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67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9_1 idée,  1 image (V2)">
  <p:cSld name="79_1 idée,  1 image (V2)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6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6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6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6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8_1 idée,  1 image (V2)">
  <p:cSld name="78_1 idée,  1 image (V2)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69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6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69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69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7_1 idée,  1 image (V2)">
  <p:cSld name="77_1 idée,  1 image (V2)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7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7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7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7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6_1 idée,  1 image (V2)">
  <p:cSld name="76_1 idée,  1 image (V2)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7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7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7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7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5_1 idée,  1 image (V2)">
  <p:cSld name="75_1 idée,  1 image (V2)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7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7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7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7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4_1 idée,  1 image (V2)">
  <p:cSld name="74_1 idée,  1 image (V2)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7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7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7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7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3_1 idée,  1 image (V2)">
  <p:cSld name="73_1 idée,  1 image (V2)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7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7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7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7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intermediaire sans image">
  <p:cSld name="Titre intermediaire sans imag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81175" y="-4763"/>
            <a:ext cx="7362825" cy="686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3339306" y="3339306"/>
            <a:ext cx="6854825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0"/>
          <p:cNvSpPr txBox="1"/>
          <p:nvPr>
            <p:ph idx="1" type="body"/>
          </p:nvPr>
        </p:nvSpPr>
        <p:spPr>
          <a:xfrm rot="-360000">
            <a:off x="2525963" y="2827568"/>
            <a:ext cx="3549469" cy="388800"/>
          </a:xfrm>
          <a:prstGeom prst="rect">
            <a:avLst/>
          </a:prstGeom>
          <a:solidFill>
            <a:srgbClr val="89368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u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2" type="body"/>
          </p:nvPr>
        </p:nvSpPr>
        <p:spPr>
          <a:xfrm rot="-360000">
            <a:off x="2080644" y="3770204"/>
            <a:ext cx="4565908" cy="388800"/>
          </a:xfrm>
          <a:prstGeom prst="rect">
            <a:avLst/>
          </a:prstGeom>
          <a:solidFill>
            <a:srgbClr val="89368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 sz="24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3" type="body"/>
          </p:nvPr>
        </p:nvSpPr>
        <p:spPr>
          <a:xfrm rot="-371058">
            <a:off x="2014814" y="3312185"/>
            <a:ext cx="4615087" cy="388800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2_1 idée,  1 image (V2)">
  <p:cSld name="72_1 idée,  1 image (V2)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7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p7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7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3" name="Google Shape;323;p7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1_1 idée,  1 image (V2)">
  <p:cSld name="71_1 idée,  1 image (V2)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7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7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7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7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0_1 idée,  1 image (V2)">
  <p:cSld name="70_1 idée,  1 image (V2)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77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7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77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5" name="Google Shape;335;p77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9_1 idée,  1 image (V2)">
  <p:cSld name="69_1 idée,  1 image (V2)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7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7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7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p7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8_1 idée,  1 image (V2)">
  <p:cSld name="68_1 idée,  1 image (V2)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79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45" name="Google Shape;345;p7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79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7" name="Google Shape;347;p79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7_1 idée,  1 image (V2)">
  <p:cSld name="67_1 idée,  1 image (V2)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8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51" name="Google Shape;351;p8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8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8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6_1 idée,  1 image (V2)">
  <p:cSld name="66_1 idée,  1 image (V2)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8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8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8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8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5_1 idée,  1 image (V2)">
  <p:cSld name="65_1 idée,  1 image (V2)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8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8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8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8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4_1 idée,  1 image (V2)">
  <p:cSld name="64_1 idée,  1 image (V2)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8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8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8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1" name="Google Shape;371;p8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3_1 idée,  1 image (V2)">
  <p:cSld name="63_1 idée,  1 image (V2)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8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75" name="Google Shape;375;p8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8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8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Intermediaire image haut de page">
  <p:cSld name="TITRE Intermediaire image haut de pag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1"/>
          <p:cNvSpPr txBox="1"/>
          <p:nvPr>
            <p:ph type="title"/>
          </p:nvPr>
        </p:nvSpPr>
        <p:spPr>
          <a:xfrm>
            <a:off x="722313" y="4406900"/>
            <a:ext cx="7772400" cy="69691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1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4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" name="Google Shape;51;p31"/>
          <p:cNvSpPr/>
          <p:nvPr>
            <p:ph idx="2" type="pic"/>
          </p:nvPr>
        </p:nvSpPr>
        <p:spPr>
          <a:xfrm>
            <a:off x="0" y="0"/>
            <a:ext cx="9144000" cy="29067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2_1 idée,  1 image (V2)">
  <p:cSld name="62_1 idée,  1 image (V2)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8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8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8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8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1_1 idée,  1 image (V2)">
  <p:cSld name="61_1 idée,  1 image (V2)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8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8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8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9" name="Google Shape;389;p8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0_1 idée,  1 image (V2)">
  <p:cSld name="60_1 idée,  1 image (V2)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87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p8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87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5" name="Google Shape;395;p87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9_1 idée,  1 image (V2)">
  <p:cSld name="59_1 idée,  1 image (V2)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8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p8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8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1" name="Google Shape;401;p8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8_1 idée,  1 image (V2)">
  <p:cSld name="58_1 idée,  1 image (V2)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89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05" name="Google Shape;405;p8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89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7" name="Google Shape;407;p89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7_1 idée,  1 image (V2)">
  <p:cSld name="57_1 idée,  1 image (V2)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9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11" name="Google Shape;411;p9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9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9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6_1 idée,  1 image (V2)">
  <p:cSld name="56_1 idée,  1 image (V2)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9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17" name="Google Shape;417;p9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9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9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5_1 idée,  1 image (V2)">
  <p:cSld name="55_1 idée,  1 image (V2)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9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23" name="Google Shape;423;p9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9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5" name="Google Shape;425;p9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4_1 idée,  1 image (V2)">
  <p:cSld name="54_1 idée,  1 image (V2)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9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29" name="Google Shape;429;p9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9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1" name="Google Shape;431;p9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3_1 idée,  1 image (V2)">
  <p:cSld name="53_1 idée,  1 image (V2)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9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35" name="Google Shape;435;p9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9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7" name="Google Shape;437;p9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1 idée - 1 image">
  <p:cSld name="8_1 idée - 1 imag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241370">
            <a:off x="7107238" y="3643313"/>
            <a:ext cx="1925637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/>
          <p:nvPr>
            <p:ph idx="2" type="pic"/>
          </p:nvPr>
        </p:nvSpPr>
        <p:spPr>
          <a:xfrm>
            <a:off x="0" y="466094"/>
            <a:ext cx="9144000" cy="2906713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32"/>
          <p:cNvSpPr txBox="1"/>
          <p:nvPr>
            <p:ph idx="1" type="body"/>
          </p:nvPr>
        </p:nvSpPr>
        <p:spPr>
          <a:xfrm>
            <a:off x="857644" y="3373438"/>
            <a:ext cx="7026275" cy="731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3" type="body"/>
          </p:nvPr>
        </p:nvSpPr>
        <p:spPr>
          <a:xfrm>
            <a:off x="857250" y="4213225"/>
            <a:ext cx="7026275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2_1 idée,  1 image (V2)">
  <p:cSld name="52_1 idée,  1 image (V2)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9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41" name="Google Shape;441;p9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9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p9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1 idée,  1 image (V2)">
  <p:cSld name="51_1 idée,  1 image (V2)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9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47" name="Google Shape;447;p9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9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9" name="Google Shape;449;p9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_1 idée,  1 image (V2)">
  <p:cSld name="50_1 idée,  1 image (V2)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97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53" name="Google Shape;453;p9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97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97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1 idée,  1 image (V2)">
  <p:cSld name="49_1 idée,  1 image (V2)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9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59" name="Google Shape;459;p9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9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1" name="Google Shape;461;p9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_1 idée,  1 image (V2)">
  <p:cSld name="48_1 idée,  1 image (V2)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99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65" name="Google Shape;465;p9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99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7" name="Google Shape;467;p99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1 idée,  1 image (V2)">
  <p:cSld name="47_1 idée,  1 image (V2)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0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71" name="Google Shape;471;p10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10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3" name="Google Shape;473;p10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6_1 idée,  1 image (V2)">
  <p:cSld name="46_1 idée,  1 image (V2)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0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p10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10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9" name="Google Shape;479;p10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_1 idée,  1 image (V2)">
  <p:cSld name="45_1 idée,  1 image (V2)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0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83" name="Google Shape;483;p10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10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5" name="Google Shape;485;p10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4_1 idée,  1 image (V2)">
  <p:cSld name="44_1 idée,  1 image (V2)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0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89" name="Google Shape;489;p10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p10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1" name="Google Shape;491;p10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_1 idée,  1 image (V2)">
  <p:cSld name="43_1 idée,  1 image (V2)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10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495" name="Google Shape;495;p10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10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7" name="Google Shape;497;p10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1 idée - 1 image">
  <p:cSld name="7_1 idée - 1 imag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241370">
            <a:off x="7107238" y="3643313"/>
            <a:ext cx="1925637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/>
          <p:nvPr>
            <p:ph idx="2" type="pic"/>
          </p:nvPr>
        </p:nvSpPr>
        <p:spPr>
          <a:xfrm>
            <a:off x="0" y="466094"/>
            <a:ext cx="9144000" cy="2906713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/>
          <p:nvPr>
            <p:ph idx="1" type="body"/>
          </p:nvPr>
        </p:nvSpPr>
        <p:spPr>
          <a:xfrm>
            <a:off x="857644" y="3373438"/>
            <a:ext cx="7026275" cy="731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33"/>
          <p:cNvSpPr txBox="1"/>
          <p:nvPr>
            <p:ph idx="3" type="body"/>
          </p:nvPr>
        </p:nvSpPr>
        <p:spPr>
          <a:xfrm>
            <a:off x="857250" y="4213225"/>
            <a:ext cx="7026275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_1 idée,  1 image (V2)">
  <p:cSld name="42_1 idée,  1 image (V2)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0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01" name="Google Shape;501;p10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10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3" name="Google Shape;503;p10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_1 idée,  1 image (V2)">
  <p:cSld name="41_1 idée,  1 image (V2)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0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p10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10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9" name="Google Shape;509;p10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_1 idée,  1 image (V2)">
  <p:cSld name="40_1 idée,  1 image (V2)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107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p10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07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5" name="Google Shape;515;p107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1 idée,  1 image (V2)">
  <p:cSld name="39_1 idée,  1 image (V2)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10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19" name="Google Shape;519;p10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10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1" name="Google Shape;521;p10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1 idée,  1 image (V2)">
  <p:cSld name="38_1 idée,  1 image (V2)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09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25" name="Google Shape;525;p10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109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7" name="Google Shape;527;p109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1 idée,  1 image (V2)">
  <p:cSld name="37_1 idée,  1 image (V2)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1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p11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11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3" name="Google Shape;533;p11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1 idée,  1 image (V2)">
  <p:cSld name="36_1 idée,  1 image (V2)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1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37" name="Google Shape;537;p11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11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9" name="Google Shape;539;p11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1 idée,  1 image (V2)">
  <p:cSld name="35_1 idée,  1 image (V2)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1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11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11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5" name="Google Shape;545;p11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1 idée,  1 image (V2)">
  <p:cSld name="34_1 idée,  1 image (V2)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1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11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11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1" name="Google Shape;551;p11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1 idée,  1 image (V2)">
  <p:cSld name="33_1 idée,  1 image (V2)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1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55" name="Google Shape;555;p11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11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7" name="Google Shape;557;p11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1 idée - 1 image">
  <p:cSld name="6_1 idée - 1 imag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2241370">
            <a:off x="7107238" y="3643313"/>
            <a:ext cx="1925637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/>
          <p:nvPr>
            <p:ph idx="2" type="pic"/>
          </p:nvPr>
        </p:nvSpPr>
        <p:spPr>
          <a:xfrm>
            <a:off x="0" y="466094"/>
            <a:ext cx="9144000" cy="2906713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4"/>
          <p:cNvSpPr txBox="1"/>
          <p:nvPr>
            <p:ph idx="1" type="body"/>
          </p:nvPr>
        </p:nvSpPr>
        <p:spPr>
          <a:xfrm>
            <a:off x="857644" y="3373438"/>
            <a:ext cx="7026275" cy="731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3" type="body"/>
          </p:nvPr>
        </p:nvSpPr>
        <p:spPr>
          <a:xfrm>
            <a:off x="857250" y="4213225"/>
            <a:ext cx="7026275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1 idée,  1 image (V2)">
  <p:cSld name="32_1 idée,  1 image (V2)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15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11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115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3" name="Google Shape;563;p115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1 idée,  1 image (V2)">
  <p:cSld name="31_1 idée,  1 image (V2)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116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p11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8" name="Google Shape;568;p116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116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1 idée,  1 image (V2)">
  <p:cSld name="30_1 idée,  1 image (V2)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17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73" name="Google Shape;573;p11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4" name="Google Shape;574;p117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5" name="Google Shape;575;p117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1 idée,  1 image (V2)">
  <p:cSld name="29_1 idée,  1 image (V2)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18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79" name="Google Shape;579;p11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118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1" name="Google Shape;581;p118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1 idée,  1 image (V2)">
  <p:cSld name="28_1 idée,  1 image (V2)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19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11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19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7" name="Google Shape;587;p119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1 idée,  1 image (V2)">
  <p:cSld name="27_1 idée,  1 image (V2)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120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91" name="Google Shape;591;p12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120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3" name="Google Shape;593;p120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1 idée,  1 image (V2)">
  <p:cSld name="26_1 idée,  1 image (V2)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121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597" name="Google Shape;597;p12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121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9" name="Google Shape;599;p121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1 idée,  1 image (V2)">
  <p:cSld name="25_1 idée,  1 image (V2)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22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03" name="Google Shape;603;p12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122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5" name="Google Shape;605;p122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1 idée,  1 image (V2)">
  <p:cSld name="24_1 idée,  1 image (V2)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123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09" name="Google Shape;609;p12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123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1" name="Google Shape;611;p123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1 idée,  1 image (V2)">
  <p:cSld name="23_1 idée,  1 image (V2)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689725"/>
            <a:ext cx="9144000" cy="176213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24"/>
          <p:cNvSpPr/>
          <p:nvPr>
            <p:ph idx="2" type="pic"/>
          </p:nvPr>
        </p:nvSpPr>
        <p:spPr>
          <a:xfrm>
            <a:off x="352708" y="803750"/>
            <a:ext cx="3008313" cy="5514975"/>
          </a:xfrm>
          <a:prstGeom prst="rect">
            <a:avLst/>
          </a:prstGeom>
          <a:noFill/>
          <a:ln>
            <a:noFill/>
          </a:ln>
        </p:spPr>
      </p:sp>
      <p:sp>
        <p:nvSpPr>
          <p:cNvPr id="615" name="Google Shape;615;p12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6" name="Google Shape;616;p124"/>
          <p:cNvSpPr txBox="1"/>
          <p:nvPr>
            <p:ph idx="1" type="body"/>
          </p:nvPr>
        </p:nvSpPr>
        <p:spPr>
          <a:xfrm>
            <a:off x="3511551" y="1663425"/>
            <a:ext cx="5283200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7" name="Google Shape;617;p124"/>
          <p:cNvSpPr txBox="1"/>
          <p:nvPr>
            <p:ph idx="3" type="body"/>
          </p:nvPr>
        </p:nvSpPr>
        <p:spPr>
          <a:xfrm>
            <a:off x="3511550" y="803275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081C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▻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⁃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07" Type="http://schemas.openxmlformats.org/officeDocument/2006/relationships/slideLayout" Target="../slideLayouts/slideLayout107.xml"/><Relationship Id="rId106" Type="http://schemas.openxmlformats.org/officeDocument/2006/relationships/slideLayout" Target="../slideLayouts/slideLayout106.xml"/><Relationship Id="rId105" Type="http://schemas.openxmlformats.org/officeDocument/2006/relationships/slideLayout" Target="../slideLayouts/slideLayout105.xml"/><Relationship Id="rId104" Type="http://schemas.openxmlformats.org/officeDocument/2006/relationships/slideLayout" Target="../slideLayouts/slideLayout104.xml"/><Relationship Id="rId109" Type="http://schemas.openxmlformats.org/officeDocument/2006/relationships/slideLayout" Target="../slideLayouts/slideLayout109.xml"/><Relationship Id="rId108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103" Type="http://schemas.openxmlformats.org/officeDocument/2006/relationships/slideLayout" Target="../slideLayouts/slideLayout103.xml"/><Relationship Id="rId102" Type="http://schemas.openxmlformats.org/officeDocument/2006/relationships/slideLayout" Target="../slideLayouts/slideLayout102.xml"/><Relationship Id="rId101" Type="http://schemas.openxmlformats.org/officeDocument/2006/relationships/slideLayout" Target="../slideLayouts/slideLayout101.xml"/><Relationship Id="rId100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29" Type="http://schemas.openxmlformats.org/officeDocument/2006/relationships/slideLayout" Target="../slideLayouts/slideLayout129.xml"/><Relationship Id="rId128" Type="http://schemas.openxmlformats.org/officeDocument/2006/relationships/slideLayout" Target="../slideLayouts/slideLayout128.xml"/><Relationship Id="rId127" Type="http://schemas.openxmlformats.org/officeDocument/2006/relationships/slideLayout" Target="../slideLayouts/slideLayout127.xml"/><Relationship Id="rId126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26.xml"/><Relationship Id="rId121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25.xml"/><Relationship Id="rId120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125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29.xml"/><Relationship Id="rId124" Type="http://schemas.openxmlformats.org/officeDocument/2006/relationships/slideLayout" Target="../slideLayouts/slideLayout124.xml"/><Relationship Id="rId123" Type="http://schemas.openxmlformats.org/officeDocument/2006/relationships/slideLayout" Target="../slideLayouts/slideLayout123.xml"/><Relationship Id="rId122" Type="http://schemas.openxmlformats.org/officeDocument/2006/relationships/slideLayout" Target="../slideLayouts/slideLayout122.xml"/><Relationship Id="rId95" Type="http://schemas.openxmlformats.org/officeDocument/2006/relationships/slideLayout" Target="../slideLayouts/slideLayout95.xml"/><Relationship Id="rId94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97.xml"/><Relationship Id="rId9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1.xml"/><Relationship Id="rId9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.xml"/><Relationship Id="rId9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91" Type="http://schemas.openxmlformats.org/officeDocument/2006/relationships/slideLayout" Target="../slideLayouts/slideLayout91.xml"/><Relationship Id="rId90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92.xml"/><Relationship Id="rId118" Type="http://schemas.openxmlformats.org/officeDocument/2006/relationships/slideLayout" Target="../slideLayouts/slideLayout118.xml"/><Relationship Id="rId117" Type="http://schemas.openxmlformats.org/officeDocument/2006/relationships/slideLayout" Target="../slideLayouts/slideLayout117.xml"/><Relationship Id="rId116" Type="http://schemas.openxmlformats.org/officeDocument/2006/relationships/slideLayout" Target="../slideLayouts/slideLayout116.xml"/><Relationship Id="rId115" Type="http://schemas.openxmlformats.org/officeDocument/2006/relationships/slideLayout" Target="../slideLayouts/slideLayout115.xml"/><Relationship Id="rId119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5.xml"/><Relationship Id="rId110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14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8.xml"/><Relationship Id="rId113" Type="http://schemas.openxmlformats.org/officeDocument/2006/relationships/slideLayout" Target="../slideLayouts/slideLayout113.xml"/><Relationship Id="rId112" Type="http://schemas.openxmlformats.org/officeDocument/2006/relationships/slideLayout" Target="../slideLayouts/slideLayout112.xml"/><Relationship Id="rId111" Type="http://schemas.openxmlformats.org/officeDocument/2006/relationships/slideLayout" Target="../slideLayouts/slideLayout111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9.xml"/><Relationship Id="rId80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137" Type="http://schemas.openxmlformats.org/officeDocument/2006/relationships/theme" Target="../theme/theme1.xml"/><Relationship Id="rId132" Type="http://schemas.openxmlformats.org/officeDocument/2006/relationships/slideLayout" Target="../slideLayouts/slideLayout132.xml"/><Relationship Id="rId131" Type="http://schemas.openxmlformats.org/officeDocument/2006/relationships/slideLayout" Target="../slideLayouts/slideLayout131.xml"/><Relationship Id="rId130" Type="http://schemas.openxmlformats.org/officeDocument/2006/relationships/slideLayout" Target="../slideLayouts/slideLayout130.xml"/><Relationship Id="rId136" Type="http://schemas.openxmlformats.org/officeDocument/2006/relationships/slideLayout" Target="../slideLayouts/slideLayout136.xml"/><Relationship Id="rId135" Type="http://schemas.openxmlformats.org/officeDocument/2006/relationships/slideLayout" Target="../slideLayouts/slideLayout135.xml"/><Relationship Id="rId134" Type="http://schemas.openxmlformats.org/officeDocument/2006/relationships/slideLayout" Target="../slideLayouts/slideLayout134.xml"/><Relationship Id="rId133" Type="http://schemas.openxmlformats.org/officeDocument/2006/relationships/slideLayout" Target="../slideLayouts/slideLayout13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69" Type="http://schemas.openxmlformats.org/officeDocument/2006/relationships/slideLayout" Target="../slideLayouts/slideLayout6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3688"/>
              </a:buClr>
              <a:buSzPts val="2000"/>
              <a:buFont typeface="Noto Sans Symbols"/>
              <a:buChar char="▪"/>
              <a:defRPr b="1" i="0" sz="2000" u="none" cap="none" strike="noStrike">
                <a:solidFill>
                  <a:srgbClr val="8936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081C7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081C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⁃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1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36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29.png"/><Relationship Id="rId7" Type="http://schemas.openxmlformats.org/officeDocument/2006/relationships/image" Target="../media/image15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defenseurdesdroits.fr/sites/default/files/atoms/files/dp-rappdemat-16.01.19-num.pdf" TargetMode="External"/><Relationship Id="rId4" Type="http://schemas.openxmlformats.org/officeDocument/2006/relationships/image" Target="../media/image33.png"/><Relationship Id="rId5" Type="http://schemas.openxmlformats.org/officeDocument/2006/relationships/image" Target="../media/image37.png"/><Relationship Id="rId6" Type="http://schemas.openxmlformats.org/officeDocument/2006/relationships/image" Target="../media/image28.png"/><Relationship Id="rId7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40.png"/><Relationship Id="rId5" Type="http://schemas.openxmlformats.org/officeDocument/2006/relationships/image" Target="../media/image35.png"/><Relationship Id="rId6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fcg7elbe36k7" TargetMode="External"/><Relationship Id="rId4" Type="http://schemas.openxmlformats.org/officeDocument/2006/relationships/hyperlink" Target="http://www.youtube.com/watch?v=fcg7elbe36k" TargetMode="External"/><Relationship Id="rId5" Type="http://schemas.openxmlformats.org/officeDocument/2006/relationships/image" Target="../media/image4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Relationship Id="rId4" Type="http://schemas.openxmlformats.org/officeDocument/2006/relationships/image" Target="../media/image48.png"/><Relationship Id="rId5" Type="http://schemas.openxmlformats.org/officeDocument/2006/relationships/image" Target="../media/image42.png"/><Relationship Id="rId6" Type="http://schemas.openxmlformats.org/officeDocument/2006/relationships/image" Target="../media/image41.png"/><Relationship Id="rId7" Type="http://schemas.openxmlformats.org/officeDocument/2006/relationships/image" Target="../media/image55.png"/><Relationship Id="rId8" Type="http://schemas.openxmlformats.org/officeDocument/2006/relationships/image" Target="../media/image6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Relationship Id="rId4" Type="http://schemas.openxmlformats.org/officeDocument/2006/relationships/hyperlink" Target="https://www.1000cafes.org/le-concept/" TargetMode="External"/><Relationship Id="rId5" Type="http://schemas.openxmlformats.org/officeDocument/2006/relationships/hyperlink" Target="https://centre-val-de-loire.famillesrurales.org/41/la-rurlinette-espace-labelise-france-services" TargetMode="External"/><Relationship Id="rId6" Type="http://schemas.openxmlformats.org/officeDocument/2006/relationships/hyperlink" Target="https://astre-services.fr/" TargetMode="External"/><Relationship Id="rId7" Type="http://schemas.openxmlformats.org/officeDocument/2006/relationships/image" Target="../media/image54.png"/><Relationship Id="rId8" Type="http://schemas.openxmlformats.org/officeDocument/2006/relationships/image" Target="../media/image6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9.png"/><Relationship Id="rId13" Type="http://schemas.openxmlformats.org/officeDocument/2006/relationships/image" Target="../media/image59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9" Type="http://schemas.openxmlformats.org/officeDocument/2006/relationships/image" Target="../media/image20.png"/><Relationship Id="rId5" Type="http://schemas.openxmlformats.org/officeDocument/2006/relationships/image" Target="../media/image56.png"/><Relationship Id="rId6" Type="http://schemas.openxmlformats.org/officeDocument/2006/relationships/image" Target="../media/image62.png"/><Relationship Id="rId7" Type="http://schemas.openxmlformats.org/officeDocument/2006/relationships/image" Target="../media/image58.png"/><Relationship Id="rId8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Relationship Id="rId5" Type="http://schemas.openxmlformats.org/officeDocument/2006/relationships/image" Target="../media/image47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FORMATION AIDANTS NUMÉRIQUES</a:t>
            </a:r>
            <a:endParaRPr/>
          </a:p>
        </p:txBody>
      </p:sp>
      <p:sp>
        <p:nvSpPr>
          <p:cNvPr id="838" name="Google Shape;838;p1"/>
          <p:cNvSpPr txBox="1"/>
          <p:nvPr>
            <p:ph idx="1" type="body"/>
          </p:nvPr>
        </p:nvSpPr>
        <p:spPr>
          <a:xfrm rot="-360000">
            <a:off x="3112141" y="2656455"/>
            <a:ext cx="2609505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1C7"/>
              </a:buClr>
              <a:buSzPts val="2000"/>
              <a:buFont typeface="Trebuchet MS"/>
              <a:buNone/>
            </a:pPr>
            <a:r>
              <a:rPr lang="fr-FR"/>
              <a:t>MODULE 1</a:t>
            </a:r>
            <a:endParaRPr/>
          </a:p>
        </p:txBody>
      </p:sp>
      <p:sp>
        <p:nvSpPr>
          <p:cNvPr id="839" name="Google Shape;839;p1"/>
          <p:cNvSpPr txBox="1"/>
          <p:nvPr>
            <p:ph idx="2" type="body"/>
          </p:nvPr>
        </p:nvSpPr>
        <p:spPr>
          <a:xfrm rot="-371058">
            <a:off x="2435896" y="3253801"/>
            <a:ext cx="4732528" cy="350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CONTEXTE ET ENJEUX DU NUMÉRIQUE</a:t>
            </a:r>
            <a:endParaRPr/>
          </a:p>
        </p:txBody>
      </p:sp>
      <p:pic>
        <p:nvPicPr>
          <p:cNvPr descr="Une image contenant Police, capture d’écran, texte, Graphique&#10;&#10;Description générée automatiquement" id="840" name="Google Shape;84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8941" y="5690174"/>
            <a:ext cx="1902117" cy="701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ercle, Graphique, symbole, logo&#10;&#10;Description générée automatiquement" id="841" name="Google Shape;84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9385" y="6391275"/>
            <a:ext cx="176672" cy="176672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"/>
          <p:cNvSpPr txBox="1"/>
          <p:nvPr/>
        </p:nvSpPr>
        <p:spPr>
          <a:xfrm rot="-5400000">
            <a:off x="-728405" y="5466936"/>
            <a:ext cx="16722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r-FR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FAMILLES RURALES CORRÈZE - 2023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917" name="Google Shape;917;p10"/>
          <p:cNvSpPr txBox="1"/>
          <p:nvPr>
            <p:ph idx="3" type="body"/>
          </p:nvPr>
        </p:nvSpPr>
        <p:spPr>
          <a:xfrm>
            <a:off x="796413" y="701096"/>
            <a:ext cx="7551173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L’IMPORTANCE DE SENSIBILISER AUX ENJEUX DU NUMÉRIQUES</a:t>
            </a:r>
            <a:endParaRPr/>
          </a:p>
        </p:txBody>
      </p:sp>
      <p:sp>
        <p:nvSpPr>
          <p:cNvPr id="918" name="Google Shape;918;p10"/>
          <p:cNvSpPr txBox="1"/>
          <p:nvPr/>
        </p:nvSpPr>
        <p:spPr>
          <a:xfrm>
            <a:off x="157316" y="1537515"/>
            <a:ext cx="8531582" cy="1314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6800">
            <a:spAutoFit/>
          </a:bodyPr>
          <a:lstStyle/>
          <a:p>
            <a:pPr indent="0" lvl="0" marL="25145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4000"/>
              <a:buFont typeface="Noto Sans Symbols"/>
              <a:buNone/>
            </a:pPr>
            <a:r>
              <a:rPr b="1" i="0" lang="fr-FR" sz="4000" u="none" cap="none" strike="noStrike">
                <a:solidFill>
                  <a:srgbClr val="893688"/>
                </a:solidFill>
                <a:latin typeface="Arial"/>
                <a:ea typeface="Arial"/>
                <a:cs typeface="Arial"/>
                <a:sym typeface="Arial"/>
              </a:rPr>
              <a:t>35%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51459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Noto Sans Symbols"/>
              <a:buNone/>
            </a:pPr>
            <a:r>
              <a:rPr b="0" i="0" lang="fr-FR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DES FRANÇAIS ÉPROUVENT DES DIFFICULTÉS À UTILISER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51459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Noto Sans Symbols"/>
              <a:buNone/>
            </a:pPr>
            <a:r>
              <a:rPr b="0" i="0" lang="fr-FR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PLEINEMENT LE  NUMÉRIQUE DANS LEUR QUOTIDIEN.</a:t>
            </a:r>
            <a:endParaRPr b="0" i="0" sz="2000" u="none" cap="none" strike="noStrike">
              <a:solidFill>
                <a:srgbClr val="8936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Google Shape;91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0473" y="4277984"/>
            <a:ext cx="790804" cy="8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10"/>
          <p:cNvSpPr txBox="1"/>
          <p:nvPr/>
        </p:nvSpPr>
        <p:spPr>
          <a:xfrm>
            <a:off x="827006" y="5238242"/>
            <a:ext cx="1665605" cy="400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Exclus du numérique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35" marR="0" rtl="0" algn="ctr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1" lang="fr-FR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(autour de 6%)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10"/>
          <p:cNvSpPr txBox="1"/>
          <p:nvPr/>
        </p:nvSpPr>
        <p:spPr>
          <a:xfrm>
            <a:off x="3528209" y="5284077"/>
            <a:ext cx="1824355" cy="400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Éloignés du numérique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35" marR="0" rtl="0" algn="ctr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1" lang="fr-FR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(autour de 17%)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10"/>
          <p:cNvSpPr txBox="1"/>
          <p:nvPr/>
        </p:nvSpPr>
        <p:spPr>
          <a:xfrm>
            <a:off x="5912458" y="5265792"/>
            <a:ext cx="1873885" cy="400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Proches de l’autonomie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9055" marR="0" rtl="0" algn="ctr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1" lang="fr-FR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(autour de 12%)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3" name="Google Shape;923;p10"/>
          <p:cNvGrpSpPr/>
          <p:nvPr/>
        </p:nvGrpSpPr>
        <p:grpSpPr>
          <a:xfrm>
            <a:off x="2073528" y="3235984"/>
            <a:ext cx="4539530" cy="564760"/>
            <a:chOff x="2553870" y="2350749"/>
            <a:chExt cx="4539530" cy="564760"/>
          </a:xfrm>
        </p:grpSpPr>
        <p:sp>
          <p:nvSpPr>
            <p:cNvPr id="924" name="Google Shape;924;p10"/>
            <p:cNvSpPr/>
            <p:nvPr/>
          </p:nvSpPr>
          <p:spPr>
            <a:xfrm>
              <a:off x="2595917" y="2350749"/>
              <a:ext cx="2303145" cy="549275"/>
            </a:xfrm>
            <a:custGeom>
              <a:rect b="b" l="l" r="r" t="t"/>
              <a:pathLst>
                <a:path extrusionOk="0" h="549275" w="2303145">
                  <a:moveTo>
                    <a:pt x="2303007" y="0"/>
                  </a:moveTo>
                  <a:lnTo>
                    <a:pt x="0" y="548948"/>
                  </a:lnTo>
                </a:path>
              </a:pathLst>
            </a:cu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2553870" y="2884394"/>
              <a:ext cx="45720" cy="31115"/>
            </a:xfrm>
            <a:custGeom>
              <a:rect b="b" l="l" r="r" t="t"/>
              <a:pathLst>
                <a:path extrusionOk="0" h="31114" w="45719">
                  <a:moveTo>
                    <a:pt x="45695" y="30607"/>
                  </a:moveTo>
                  <a:lnTo>
                    <a:pt x="0" y="25326"/>
                  </a:lnTo>
                  <a:lnTo>
                    <a:pt x="38399" y="0"/>
                  </a:lnTo>
                  <a:lnTo>
                    <a:pt x="45695" y="30607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2553870" y="2884394"/>
              <a:ext cx="45720" cy="31115"/>
            </a:xfrm>
            <a:custGeom>
              <a:rect b="b" l="l" r="r" t="t"/>
              <a:pathLst>
                <a:path extrusionOk="0" h="31114" w="45719">
                  <a:moveTo>
                    <a:pt x="38399" y="0"/>
                  </a:moveTo>
                  <a:lnTo>
                    <a:pt x="0" y="25326"/>
                  </a:lnTo>
                  <a:lnTo>
                    <a:pt x="45695" y="30607"/>
                  </a:lnTo>
                  <a:lnTo>
                    <a:pt x="3839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4898925" y="2350749"/>
              <a:ext cx="9525" cy="434975"/>
            </a:xfrm>
            <a:custGeom>
              <a:rect b="b" l="l" r="r" t="t"/>
              <a:pathLst>
                <a:path extrusionOk="0" h="434975" w="9525">
                  <a:moveTo>
                    <a:pt x="0" y="0"/>
                  </a:moveTo>
                  <a:lnTo>
                    <a:pt x="9280" y="434862"/>
                  </a:lnTo>
                </a:path>
              </a:pathLst>
            </a:cu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0"/>
            <p:cNvSpPr/>
            <p:nvPr/>
          </p:nvSpPr>
          <p:spPr>
            <a:xfrm>
              <a:off x="4892476" y="2785277"/>
              <a:ext cx="31750" cy="43815"/>
            </a:xfrm>
            <a:custGeom>
              <a:rect b="b" l="l" r="r" t="t"/>
              <a:pathLst>
                <a:path extrusionOk="0" h="43814" w="31750">
                  <a:moveTo>
                    <a:pt x="16651" y="43551"/>
                  </a:moveTo>
                  <a:lnTo>
                    <a:pt x="0" y="671"/>
                  </a:lnTo>
                  <a:lnTo>
                    <a:pt x="31458" y="0"/>
                  </a:lnTo>
                  <a:lnTo>
                    <a:pt x="16651" y="4355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10"/>
            <p:cNvSpPr/>
            <p:nvPr/>
          </p:nvSpPr>
          <p:spPr>
            <a:xfrm>
              <a:off x="4892476" y="2785277"/>
              <a:ext cx="31750" cy="43815"/>
            </a:xfrm>
            <a:custGeom>
              <a:rect b="b" l="l" r="r" t="t"/>
              <a:pathLst>
                <a:path extrusionOk="0" h="43814" w="31750">
                  <a:moveTo>
                    <a:pt x="0" y="671"/>
                  </a:moveTo>
                  <a:lnTo>
                    <a:pt x="16651" y="43551"/>
                  </a:lnTo>
                  <a:lnTo>
                    <a:pt x="31458" y="0"/>
                  </a:lnTo>
                  <a:lnTo>
                    <a:pt x="0" y="671"/>
                  </a:lnTo>
                  <a:close/>
                </a:path>
              </a:pathLst>
            </a:cu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10"/>
            <p:cNvSpPr/>
            <p:nvPr/>
          </p:nvSpPr>
          <p:spPr>
            <a:xfrm>
              <a:off x="4898925" y="2350749"/>
              <a:ext cx="2152650" cy="518159"/>
            </a:xfrm>
            <a:custGeom>
              <a:rect b="b" l="l" r="r" t="t"/>
              <a:pathLst>
                <a:path extrusionOk="0" h="518160" w="2152650">
                  <a:moveTo>
                    <a:pt x="0" y="0"/>
                  </a:moveTo>
                  <a:lnTo>
                    <a:pt x="2152434" y="517637"/>
                  </a:lnTo>
                </a:path>
              </a:pathLst>
            </a:cu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10"/>
            <p:cNvSpPr/>
            <p:nvPr/>
          </p:nvSpPr>
          <p:spPr>
            <a:xfrm>
              <a:off x="7047680" y="2853090"/>
              <a:ext cx="45720" cy="31115"/>
            </a:xfrm>
            <a:custGeom>
              <a:rect b="b" l="l" r="r" t="t"/>
              <a:pathLst>
                <a:path extrusionOk="0" h="31114" w="45720">
                  <a:moveTo>
                    <a:pt x="0" y="30592"/>
                  </a:moveTo>
                  <a:lnTo>
                    <a:pt x="7357" y="0"/>
                  </a:lnTo>
                  <a:lnTo>
                    <a:pt x="45706" y="25403"/>
                  </a:lnTo>
                  <a:lnTo>
                    <a:pt x="0" y="30592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7047680" y="2853090"/>
              <a:ext cx="45720" cy="31115"/>
            </a:xfrm>
            <a:custGeom>
              <a:rect b="b" l="l" r="r" t="t"/>
              <a:pathLst>
                <a:path extrusionOk="0" h="31114" w="45720">
                  <a:moveTo>
                    <a:pt x="0" y="30592"/>
                  </a:moveTo>
                  <a:lnTo>
                    <a:pt x="45706" y="25403"/>
                  </a:lnTo>
                  <a:lnTo>
                    <a:pt x="7357" y="0"/>
                  </a:lnTo>
                  <a:lnTo>
                    <a:pt x="0" y="30592"/>
                  </a:lnTo>
                  <a:close/>
                </a:path>
              </a:pathLst>
            </a:cu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3" name="Google Shape;933;p10"/>
          <p:cNvSpPr txBox="1"/>
          <p:nvPr/>
        </p:nvSpPr>
        <p:spPr>
          <a:xfrm>
            <a:off x="65750" y="6417660"/>
            <a:ext cx="2751455" cy="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fr-FR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 : Baromètre du numérique 2021. CREDOC</a:t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4" name="Google Shape;93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4401" y="4292992"/>
            <a:ext cx="850091" cy="85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2135" y="4265262"/>
            <a:ext cx="816630" cy="816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942" name="Google Shape;942;p11"/>
          <p:cNvSpPr txBox="1"/>
          <p:nvPr>
            <p:ph idx="1" type="body"/>
          </p:nvPr>
        </p:nvSpPr>
        <p:spPr>
          <a:xfrm>
            <a:off x="269401" y="1140950"/>
            <a:ext cx="8581696" cy="739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DES PROFILS DIVERSIFIÉS</a:t>
            </a:r>
            <a:endParaRPr/>
          </a:p>
        </p:txBody>
      </p:sp>
      <p:sp>
        <p:nvSpPr>
          <p:cNvPr id="943" name="Google Shape;943;p11"/>
          <p:cNvSpPr txBox="1"/>
          <p:nvPr/>
        </p:nvSpPr>
        <p:spPr>
          <a:xfrm rot="-420000">
            <a:off x="889215" y="2514944"/>
            <a:ext cx="973933" cy="2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div</a:t>
            </a:r>
            <a:r>
              <a:rPr b="1" baseline="30000" i="0" lang="fr-FR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ersiﬁés</a:t>
            </a:r>
            <a:endParaRPr b="0" baseline="3000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4" name="Google Shape;944;p11"/>
          <p:cNvSpPr txBox="1"/>
          <p:nvPr/>
        </p:nvSpPr>
        <p:spPr>
          <a:xfrm>
            <a:off x="2749811" y="3327645"/>
            <a:ext cx="619760" cy="238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Seniors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5" name="Google Shape;94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4385" y="2468075"/>
            <a:ext cx="850091" cy="850091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1"/>
          <p:cNvSpPr txBox="1"/>
          <p:nvPr/>
        </p:nvSpPr>
        <p:spPr>
          <a:xfrm>
            <a:off x="1062456" y="3929359"/>
            <a:ext cx="1140460" cy="238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Sans-domicile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7" name="Google Shape;94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8323" y="3059399"/>
            <a:ext cx="849364" cy="849364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"/>
          <p:cNvSpPr txBox="1"/>
          <p:nvPr/>
        </p:nvSpPr>
        <p:spPr>
          <a:xfrm>
            <a:off x="3675757" y="5808232"/>
            <a:ext cx="812165" cy="452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28575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Ménages  modestes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9" name="Google Shape;94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91586" y="4814068"/>
            <a:ext cx="816631" cy="816630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1"/>
          <p:cNvSpPr txBox="1"/>
          <p:nvPr/>
        </p:nvSpPr>
        <p:spPr>
          <a:xfrm>
            <a:off x="2017043" y="5275894"/>
            <a:ext cx="724535" cy="238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Migrants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1" name="Google Shape;951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9291" y="4410659"/>
            <a:ext cx="839906" cy="839906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11"/>
          <p:cNvSpPr txBox="1"/>
          <p:nvPr/>
        </p:nvSpPr>
        <p:spPr>
          <a:xfrm>
            <a:off x="5387260" y="5808053"/>
            <a:ext cx="1028700" cy="452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68910" lvl="0" marL="180975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Demandeurs  d’emploi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3" name="Google Shape;953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25156" y="4793927"/>
            <a:ext cx="790804" cy="8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11"/>
          <p:cNvSpPr txBox="1"/>
          <p:nvPr/>
        </p:nvSpPr>
        <p:spPr>
          <a:xfrm>
            <a:off x="5927013" y="3508964"/>
            <a:ext cx="833755" cy="452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59690" lvl="0" marL="71755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Jeunes en  insertion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5" name="Google Shape;955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01029" y="2598845"/>
            <a:ext cx="887521" cy="88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17293" y="3882850"/>
            <a:ext cx="1004883" cy="1004883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"/>
          <p:cNvSpPr txBox="1"/>
          <p:nvPr/>
        </p:nvSpPr>
        <p:spPr>
          <a:xfrm>
            <a:off x="7272272" y="4929971"/>
            <a:ext cx="870585" cy="238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Handicaps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8" name="Google Shape;958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205739" y="2344186"/>
            <a:ext cx="963664" cy="948563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1"/>
          <p:cNvSpPr txBox="1"/>
          <p:nvPr/>
        </p:nvSpPr>
        <p:spPr>
          <a:xfrm>
            <a:off x="4047153" y="3332605"/>
            <a:ext cx="1310005" cy="452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247015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Illettrisme  Analphabétisme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965" name="Google Shape;965;p12"/>
          <p:cNvSpPr txBox="1"/>
          <p:nvPr>
            <p:ph idx="3" type="body"/>
          </p:nvPr>
        </p:nvSpPr>
        <p:spPr>
          <a:xfrm>
            <a:off x="2679192" y="874776"/>
            <a:ext cx="3785616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FOCUS SUR LE MILIEU RURAL</a:t>
            </a:r>
            <a:endParaRPr/>
          </a:p>
        </p:txBody>
      </p:sp>
      <p:pic>
        <p:nvPicPr>
          <p:cNvPr id="966" name="Google Shape;96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501" y="2119362"/>
            <a:ext cx="2619275" cy="26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"/>
          <p:cNvSpPr txBox="1"/>
          <p:nvPr>
            <p:ph idx="1" type="body"/>
          </p:nvPr>
        </p:nvSpPr>
        <p:spPr>
          <a:xfrm>
            <a:off x="2962656" y="1820291"/>
            <a:ext cx="7223760" cy="3708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6675">
            <a:spAutoFit/>
          </a:bodyPr>
          <a:lstStyle/>
          <a:p>
            <a:pPr indent="-285750" lvl="0" marL="298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3200"/>
              <a:buFont typeface="Courier New"/>
              <a:buChar char="o"/>
            </a:pPr>
            <a:r>
              <a:rPr b="1" lang="fr-FR" sz="3200">
                <a:solidFill>
                  <a:srgbClr val="893688"/>
                </a:solidFill>
                <a:latin typeface="Arial"/>
                <a:ea typeface="Arial"/>
                <a:cs typeface="Arial"/>
                <a:sym typeface="Arial"/>
              </a:rPr>
              <a:t> 41%</a:t>
            </a:r>
            <a:endParaRPr/>
          </a:p>
          <a:p>
            <a:pPr indent="0" lvl="0" marL="1270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212121"/>
              </a:buClr>
              <a:buSzPts val="1600"/>
              <a:buNone/>
            </a:pPr>
            <a:r>
              <a:rPr b="1" lang="fr-FR" sz="16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des habitants de zone rurale pensent que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12121"/>
              </a:buClr>
              <a:buSzPts val="1600"/>
              <a:buNone/>
            </a:pPr>
            <a:r>
              <a:rPr b="1" lang="fr-FR" sz="16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le numérique a un impact positif sur leur territoire.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1050290" rtl="0" algn="l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Ils sont 58% en agglomération parisienne,  soit 17% de différence.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457200" lvl="0" marL="55626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93688"/>
              </a:buClr>
              <a:buSzPts val="3200"/>
              <a:buFont typeface="Courier New"/>
              <a:buChar char="o"/>
            </a:pPr>
            <a:r>
              <a:rPr b="1" lang="fr-FR" sz="3200">
                <a:solidFill>
                  <a:srgbClr val="893688"/>
                </a:solidFill>
                <a:latin typeface="Arial"/>
                <a:ea typeface="Arial"/>
                <a:cs typeface="Arial"/>
                <a:sym typeface="Arial"/>
              </a:rPr>
              <a:t>14%</a:t>
            </a:r>
            <a:endParaRPr sz="3200">
              <a:solidFill>
                <a:srgbClr val="89368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906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12121"/>
              </a:buClr>
              <a:buSzPts val="1600"/>
              <a:buNone/>
            </a:pPr>
            <a:r>
              <a:rPr b="1" lang="fr-FR" sz="16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des habitants de zone rurale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9906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12121"/>
              </a:buClr>
              <a:buSzPts val="1600"/>
              <a:buNone/>
            </a:pPr>
            <a:r>
              <a:rPr b="1" lang="fr-FR" sz="16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utilisent Internet moins d’une fois par jour.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99060" rtl="0" algn="l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Ils sont 3% en agglomération parisienne.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12"/>
          <p:cNvSpPr txBox="1"/>
          <p:nvPr/>
        </p:nvSpPr>
        <p:spPr>
          <a:xfrm>
            <a:off x="3146" y="6383895"/>
            <a:ext cx="82952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fr-FR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 : BVA 2020 “Les Français et l’inclusion numérique”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3"/>
          <p:cNvSpPr/>
          <p:nvPr/>
        </p:nvSpPr>
        <p:spPr>
          <a:xfrm>
            <a:off x="6140037" y="1885432"/>
            <a:ext cx="2888063" cy="1937725"/>
          </a:xfrm>
          <a:prstGeom prst="foldedCorner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13"/>
          <p:cNvSpPr/>
          <p:nvPr/>
        </p:nvSpPr>
        <p:spPr>
          <a:xfrm>
            <a:off x="3106498" y="1885433"/>
            <a:ext cx="2888063" cy="1937725"/>
          </a:xfrm>
          <a:prstGeom prst="foldedCorner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3"/>
          <p:cNvSpPr/>
          <p:nvPr/>
        </p:nvSpPr>
        <p:spPr>
          <a:xfrm>
            <a:off x="115902" y="1885433"/>
            <a:ext cx="2888063" cy="1937725"/>
          </a:xfrm>
          <a:prstGeom prst="foldedCorner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977" name="Google Shape;977;p13"/>
          <p:cNvSpPr txBox="1"/>
          <p:nvPr>
            <p:ph idx="3" type="body"/>
          </p:nvPr>
        </p:nvSpPr>
        <p:spPr>
          <a:xfrm>
            <a:off x="1316916" y="676296"/>
            <a:ext cx="6977139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QUELS SONT LES FREINS A L’UTILISATION DU NUMÉRIQUE</a:t>
            </a:r>
            <a:endParaRPr/>
          </a:p>
        </p:txBody>
      </p:sp>
      <p:sp>
        <p:nvSpPr>
          <p:cNvPr id="978" name="Google Shape;978;p13"/>
          <p:cNvSpPr txBox="1"/>
          <p:nvPr/>
        </p:nvSpPr>
        <p:spPr>
          <a:xfrm>
            <a:off x="793603" y="2059764"/>
            <a:ext cx="1757324" cy="2898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rgbClr val="893688"/>
                </a:solidFill>
                <a:latin typeface="Arial"/>
                <a:ea typeface="Arial"/>
                <a:cs typeface="Arial"/>
                <a:sym typeface="Arial"/>
              </a:rPr>
              <a:t>Freins d'accès</a:t>
            </a:r>
            <a:endParaRPr b="0" i="0" sz="1800" u="none" cap="none" strike="noStrike">
              <a:solidFill>
                <a:srgbClr val="8936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13"/>
          <p:cNvSpPr txBox="1"/>
          <p:nvPr/>
        </p:nvSpPr>
        <p:spPr>
          <a:xfrm>
            <a:off x="613465" y="2548587"/>
            <a:ext cx="1892935" cy="513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76% de la population  a un ordinateur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13"/>
          <p:cNvSpPr txBox="1"/>
          <p:nvPr/>
        </p:nvSpPr>
        <p:spPr>
          <a:xfrm>
            <a:off x="525836" y="3212570"/>
            <a:ext cx="1980564" cy="269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84% a un smartphone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13"/>
          <p:cNvSpPr txBox="1"/>
          <p:nvPr/>
        </p:nvSpPr>
        <p:spPr>
          <a:xfrm>
            <a:off x="3501528" y="1940257"/>
            <a:ext cx="5385123" cy="17727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256667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rgbClr val="893688"/>
                </a:solidFill>
                <a:latin typeface="Arial"/>
                <a:ea typeface="Arial"/>
                <a:cs typeface="Arial"/>
                <a:sym typeface="Arial"/>
              </a:rPr>
              <a:t>Freins psychologiques</a:t>
            </a:r>
            <a:endParaRPr b="0" i="0" sz="1800" u="none" cap="none" strike="noStrike">
              <a:solidFill>
                <a:srgbClr val="89368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" lvl="0" marL="2604770" marR="5080" rtl="0" algn="ctr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Peur des dangers du numérique,  sentiment de ne pas être capable d’y  arriver, manque de motivation…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3"/>
          <p:cNvSpPr txBox="1"/>
          <p:nvPr/>
        </p:nvSpPr>
        <p:spPr>
          <a:xfrm>
            <a:off x="3080324" y="1964309"/>
            <a:ext cx="2888063" cy="2898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rgbClr val="893688"/>
                </a:solidFill>
                <a:latin typeface="Arial"/>
                <a:ea typeface="Arial"/>
                <a:cs typeface="Arial"/>
                <a:sym typeface="Arial"/>
              </a:rPr>
              <a:t>Manque de compétences</a:t>
            </a:r>
            <a:endParaRPr b="0" i="0" sz="1800" u="none" cap="none" strike="noStrike">
              <a:solidFill>
                <a:srgbClr val="8936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3"/>
          <p:cNvSpPr txBox="1"/>
          <p:nvPr/>
        </p:nvSpPr>
        <p:spPr>
          <a:xfrm>
            <a:off x="3080324" y="2411675"/>
            <a:ext cx="2943391" cy="1405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 Comment utiliser la souris ? 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ctr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 Qu’est-ce qu’un dossier ? 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ctr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 Comment rédiger un mail ? 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13"/>
          <p:cNvSpPr txBox="1"/>
          <p:nvPr/>
        </p:nvSpPr>
        <p:spPr>
          <a:xfrm>
            <a:off x="115902" y="6204553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 : Baromètre du numérique 2021. CREDOC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5" name="Google Shape;985;p13"/>
          <p:cNvSpPr/>
          <p:nvPr/>
        </p:nvSpPr>
        <p:spPr>
          <a:xfrm>
            <a:off x="115900" y="4024190"/>
            <a:ext cx="2888063" cy="1937725"/>
          </a:xfrm>
          <a:prstGeom prst="foldedCorner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3"/>
          <p:cNvSpPr txBox="1"/>
          <p:nvPr/>
        </p:nvSpPr>
        <p:spPr>
          <a:xfrm>
            <a:off x="57949" y="4116719"/>
            <a:ext cx="3003963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rgbClr val="893688"/>
                </a:solidFill>
                <a:latin typeface="Arial"/>
                <a:ea typeface="Arial"/>
                <a:cs typeface="Arial"/>
                <a:sym typeface="Arial"/>
              </a:rPr>
              <a:t>Fracture territoriale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89368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40% des personnes en zones  rurales sont en diﬃculté sur les  compétences numériques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base, contre 24% en  agglomération parisienne.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3"/>
          <p:cNvSpPr/>
          <p:nvPr/>
        </p:nvSpPr>
        <p:spPr>
          <a:xfrm>
            <a:off x="3128191" y="4024189"/>
            <a:ext cx="2888063" cy="1937725"/>
          </a:xfrm>
          <a:prstGeom prst="foldedCorner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rgbClr val="893688"/>
                </a:solidFill>
                <a:latin typeface="Arial"/>
                <a:ea typeface="Arial"/>
                <a:cs typeface="Arial"/>
                <a:sym typeface="Arial"/>
              </a:rPr>
              <a:t>Fracture d’âge</a:t>
            </a:r>
            <a:endParaRPr b="0" i="0" sz="1800" u="none" cap="none" strike="noStrike">
              <a:solidFill>
                <a:srgbClr val="89368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ctr">
              <a:lnSpc>
                <a:spcPct val="15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1/3 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retraités 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ctr">
              <a:lnSpc>
                <a:spcPct val="15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40%  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70+ ans n’accèdent  pas à Internet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3"/>
          <p:cNvSpPr/>
          <p:nvPr/>
        </p:nvSpPr>
        <p:spPr>
          <a:xfrm>
            <a:off x="6165883" y="4041403"/>
            <a:ext cx="2888063" cy="1937725"/>
          </a:xfrm>
          <a:prstGeom prst="foldedCorner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13"/>
          <p:cNvSpPr txBox="1"/>
          <p:nvPr/>
        </p:nvSpPr>
        <p:spPr>
          <a:xfrm>
            <a:off x="6223831" y="4067289"/>
            <a:ext cx="2862219" cy="1897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90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rgbClr val="893688"/>
                </a:solidFill>
                <a:latin typeface="Arial"/>
                <a:ea typeface="Arial"/>
                <a:cs typeface="Arial"/>
                <a:sym typeface="Arial"/>
              </a:rPr>
              <a:t>Fracture sociale</a:t>
            </a:r>
            <a:endParaRPr b="0" i="0" sz="1800" u="none" cap="none" strike="noStrike">
              <a:solidFill>
                <a:srgbClr val="89368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065" marR="5080" rtl="0" algn="ctr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40% 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personnes à bas revenus,  et </a:t>
            </a:r>
            <a:r>
              <a:rPr b="1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74% 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non-diplômés  éprouvent des diﬃcultés  numériques, contre </a:t>
            </a:r>
            <a:r>
              <a:rPr b="1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33% 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la  population nationale.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995" name="Google Shape;995;p14"/>
          <p:cNvSpPr txBox="1"/>
          <p:nvPr>
            <p:ph idx="3" type="body"/>
          </p:nvPr>
        </p:nvSpPr>
        <p:spPr>
          <a:xfrm>
            <a:off x="2952035" y="650456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FOCUS MILIEU RURAL</a:t>
            </a:r>
            <a:endParaRPr/>
          </a:p>
        </p:txBody>
      </p:sp>
      <p:sp>
        <p:nvSpPr>
          <p:cNvPr id="996" name="Google Shape;996;p14"/>
          <p:cNvSpPr txBox="1"/>
          <p:nvPr/>
        </p:nvSpPr>
        <p:spPr>
          <a:xfrm>
            <a:off x="240585" y="6207544"/>
            <a:ext cx="6217920" cy="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fr-FR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 : Rapport du Défenseur des droits de 2019 “</a:t>
            </a:r>
            <a:r>
              <a:rPr b="0" i="1" lang="fr-FR" sz="1000" u="sng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Dématérialisation et inégalités d'accès aux services publics”</a:t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7" name="Google Shape;997;p14"/>
          <p:cNvSpPr txBox="1"/>
          <p:nvPr/>
        </p:nvSpPr>
        <p:spPr>
          <a:xfrm>
            <a:off x="240585" y="2226487"/>
            <a:ext cx="3938880" cy="10175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30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Un accès à internet toujours compliqué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3020" marR="5080" rtl="0" algn="ctr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1/3 des habitant.es des communes de moins de 1000  habitant.es n’auraient pas accès à un internet de  qualité.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4"/>
          <p:cNvSpPr txBox="1"/>
          <p:nvPr/>
        </p:nvSpPr>
        <p:spPr>
          <a:xfrm>
            <a:off x="4709652" y="4658369"/>
            <a:ext cx="4116254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3873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Un désert en terme de lieux de médiation  numérique au sens large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ctr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Avec une moindre densité et des diﬃcultés d’accès.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4"/>
          <p:cNvSpPr txBox="1"/>
          <p:nvPr/>
        </p:nvSpPr>
        <p:spPr>
          <a:xfrm>
            <a:off x="7673" y="4653205"/>
            <a:ext cx="4293951" cy="733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33845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Une démographie particulière,  davantage dans la fracture numérique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338455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Moins éduqué, seniors et jeunes “décrocheurs”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4"/>
          <p:cNvSpPr txBox="1"/>
          <p:nvPr/>
        </p:nvSpPr>
        <p:spPr>
          <a:xfrm>
            <a:off x="4964537" y="2233976"/>
            <a:ext cx="4053365" cy="8021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30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Une déﬁance vis-à-vis du numérique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ctr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Un sentiment général d’abandon, d’être «déconnectés»  du reste de la France.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Google Shape;10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9232" y="1564698"/>
            <a:ext cx="741586" cy="66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7779" y="1597842"/>
            <a:ext cx="595499" cy="5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1472" y="3744196"/>
            <a:ext cx="835202" cy="78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17198" y="3744197"/>
            <a:ext cx="835202" cy="793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1010" name="Google Shape;1010;p15"/>
          <p:cNvSpPr txBox="1"/>
          <p:nvPr>
            <p:ph idx="3" type="body"/>
          </p:nvPr>
        </p:nvSpPr>
        <p:spPr>
          <a:xfrm>
            <a:off x="2825889" y="656533"/>
            <a:ext cx="3492222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L’AUTONOMIE NUMÉRIQUE</a:t>
            </a:r>
            <a:endParaRPr/>
          </a:p>
        </p:txBody>
      </p:sp>
      <p:sp>
        <p:nvSpPr>
          <p:cNvPr id="1011" name="Google Shape;1011;p15"/>
          <p:cNvSpPr/>
          <p:nvPr/>
        </p:nvSpPr>
        <p:spPr>
          <a:xfrm>
            <a:off x="285755" y="3152556"/>
            <a:ext cx="8532495" cy="2970617"/>
          </a:xfrm>
          <a:custGeom>
            <a:rect b="b" l="l" r="r" t="t"/>
            <a:pathLst>
              <a:path extrusionOk="0" h="2694304" w="8532495">
                <a:moveTo>
                  <a:pt x="8532440" y="2693770"/>
                </a:moveTo>
                <a:lnTo>
                  <a:pt x="0" y="2693770"/>
                </a:lnTo>
                <a:lnTo>
                  <a:pt x="0" y="0"/>
                </a:lnTo>
                <a:lnTo>
                  <a:pt x="8532440" y="0"/>
                </a:lnTo>
                <a:lnTo>
                  <a:pt x="8532440" y="269377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5"/>
          <p:cNvSpPr txBox="1"/>
          <p:nvPr/>
        </p:nvSpPr>
        <p:spPr>
          <a:xfrm>
            <a:off x="273118" y="3748818"/>
            <a:ext cx="2184001" cy="443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311785" lvl="0" marL="32385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Amélioration de l’accès aux  droits et aux soins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3" name="Google Shape;1013;p15"/>
          <p:cNvSpPr txBox="1"/>
          <p:nvPr/>
        </p:nvSpPr>
        <p:spPr>
          <a:xfrm>
            <a:off x="312727" y="4392831"/>
            <a:ext cx="2108835" cy="566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Jusqu’à </a:t>
            </a:r>
            <a:r>
              <a:rPr b="1" i="0" lang="fr-FR" sz="12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30 minutes  économisées </a:t>
            </a: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 démarche en  utilisant les services en ligne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4" name="Google Shape;1014;p15"/>
          <p:cNvSpPr txBox="1"/>
          <p:nvPr/>
        </p:nvSpPr>
        <p:spPr>
          <a:xfrm>
            <a:off x="452319" y="5191703"/>
            <a:ext cx="1761489" cy="566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23494" lvl="0" marL="3556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Réduction du délai </a:t>
            </a: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et du coût  d’obtention d’un rendez-vous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5" name="Google Shape;1015;p15"/>
          <p:cNvSpPr txBox="1"/>
          <p:nvPr/>
        </p:nvSpPr>
        <p:spPr>
          <a:xfrm>
            <a:off x="4597881" y="3747680"/>
            <a:ext cx="1782412" cy="443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33350" lvl="0" marL="145415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Plus de chances pour  trouver un emploi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6" name="Google Shape;1016;p15"/>
          <p:cNvSpPr txBox="1"/>
          <p:nvPr/>
        </p:nvSpPr>
        <p:spPr>
          <a:xfrm>
            <a:off x="4635012" y="4336728"/>
            <a:ext cx="170815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</a:t>
            </a:r>
            <a:r>
              <a:rPr b="1" i="0" lang="fr-FR" sz="12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réduction de 25% de la  durée passée au chômage  </a:t>
            </a: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grâce aux outils en ligne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7" name="Google Shape;1017;p15"/>
          <p:cNvSpPr txBox="1"/>
          <p:nvPr/>
        </p:nvSpPr>
        <p:spPr>
          <a:xfrm>
            <a:off x="4419915" y="5184653"/>
            <a:ext cx="2108835" cy="936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1269" lvl="0" marL="12065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Une </a:t>
            </a:r>
            <a:r>
              <a:rPr b="1" i="0" lang="fr-FR" sz="12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hausse de salaire de 3% </a:t>
            </a: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  moyenne pour les personnes peu  diplômées grâce à l’acquisition  de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compétences numériques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8" name="Google Shape;1018;p15"/>
          <p:cNvSpPr txBox="1"/>
          <p:nvPr/>
        </p:nvSpPr>
        <p:spPr>
          <a:xfrm>
            <a:off x="6752390" y="3748818"/>
            <a:ext cx="1879600" cy="659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40640" lvl="0" marL="52705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Gains de pouvoir d’achat et  revenus complémentaires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9" name="Google Shape;1019;p15"/>
          <p:cNvSpPr txBox="1"/>
          <p:nvPr/>
        </p:nvSpPr>
        <p:spPr>
          <a:xfrm>
            <a:off x="6679330" y="4521394"/>
            <a:ext cx="2012950" cy="566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634" lvl="0" marL="37465" marR="304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</a:t>
            </a:r>
            <a:r>
              <a:rPr b="1" i="0" lang="fr-FR" sz="12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gain de pouvoir d’achat de  l’ordre de 42 euros</a:t>
            </a:r>
            <a:r>
              <a:rPr b="1" baseline="30000" i="0" lang="fr-FR" sz="12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1 </a:t>
            </a: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 réalisant  des achats en ligne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0" name="Google Shape;1020;p15"/>
          <p:cNvSpPr txBox="1"/>
          <p:nvPr/>
        </p:nvSpPr>
        <p:spPr>
          <a:xfrm>
            <a:off x="2637520" y="3747681"/>
            <a:ext cx="1689735" cy="443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Hausse du capital social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1" name="Google Shape;1021;p15"/>
          <p:cNvSpPr txBox="1"/>
          <p:nvPr/>
        </p:nvSpPr>
        <p:spPr>
          <a:xfrm>
            <a:off x="2551590" y="4475546"/>
            <a:ext cx="1711325" cy="936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2539" lvl="0" marL="12065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Contact plus fréquent entre  proche et </a:t>
            </a:r>
            <a:r>
              <a:rPr b="1" i="0" lang="fr-FR" sz="12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réduction du  sentiment de solitude </a:t>
            </a: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et de  dépression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2" name="Google Shape;1022;p15"/>
          <p:cNvSpPr txBox="1"/>
          <p:nvPr/>
        </p:nvSpPr>
        <p:spPr>
          <a:xfrm>
            <a:off x="1898380" y="2325399"/>
            <a:ext cx="1478280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GAIN D’</a:t>
            </a:r>
            <a:r>
              <a:rPr b="1" i="0" lang="fr-FR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ARGENT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23" name="Google Shape;1023;p15"/>
          <p:cNvSpPr txBox="1"/>
          <p:nvPr/>
        </p:nvSpPr>
        <p:spPr>
          <a:xfrm>
            <a:off x="5177390" y="2302956"/>
            <a:ext cx="1400175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GAIN DE </a:t>
            </a:r>
            <a:r>
              <a:rPr b="1" i="0" lang="fr-FR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TEMPS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24" name="Google Shape;1024;p15"/>
          <p:cNvSpPr txBox="1"/>
          <p:nvPr/>
        </p:nvSpPr>
        <p:spPr>
          <a:xfrm>
            <a:off x="3075065" y="1753076"/>
            <a:ext cx="1956435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PLUS DE </a:t>
            </a:r>
            <a:r>
              <a:rPr b="1" i="0" lang="fr-FR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FLEXIBILITÉ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25" name="Google Shape;1025;p15"/>
          <p:cNvSpPr txBox="1"/>
          <p:nvPr/>
        </p:nvSpPr>
        <p:spPr>
          <a:xfrm>
            <a:off x="291862" y="1723024"/>
            <a:ext cx="1489075" cy="480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LARGE ÉVENTAIL DE</a:t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9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SERVICES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26" name="Google Shape;1026;p15"/>
          <p:cNvSpPr txBox="1"/>
          <p:nvPr/>
        </p:nvSpPr>
        <p:spPr>
          <a:xfrm>
            <a:off x="6840031" y="1723024"/>
            <a:ext cx="1870710" cy="480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412115" lvl="0" marL="12700" marR="5080" rtl="0" algn="l">
              <a:lnSpc>
                <a:spcPct val="98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ACCÈS À PLUS  D’</a:t>
            </a:r>
            <a:r>
              <a:rPr b="1" i="0" lang="fr-FR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INFORMATIONS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027" name="Google Shape;1027;p15"/>
          <p:cNvGrpSpPr/>
          <p:nvPr/>
        </p:nvGrpSpPr>
        <p:grpSpPr>
          <a:xfrm>
            <a:off x="1036400" y="3011887"/>
            <a:ext cx="6929310" cy="584231"/>
            <a:chOff x="1341253" y="2263329"/>
            <a:chExt cx="6929310" cy="584231"/>
          </a:xfrm>
        </p:grpSpPr>
        <p:pic>
          <p:nvPicPr>
            <p:cNvPr id="1028" name="Google Shape;1028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17717" y="2307561"/>
              <a:ext cx="664614" cy="5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41253" y="2307561"/>
              <a:ext cx="664614" cy="5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0" name="Google Shape;1030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05949" y="2263329"/>
              <a:ext cx="664614" cy="5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1" name="Google Shape;1031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429485" y="2263329"/>
              <a:ext cx="664614" cy="539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2" name="Google Shape;1032;p15"/>
          <p:cNvSpPr txBox="1"/>
          <p:nvPr/>
        </p:nvSpPr>
        <p:spPr>
          <a:xfrm>
            <a:off x="109933" y="6415168"/>
            <a:ext cx="3943350" cy="137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fr-FR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Source : Les bénéﬁces d’une meilleure autonomie numérique. 2018. France Stratégie</a:t>
            </a:r>
            <a:endParaRPr b="0" i="0" sz="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3" name="Google Shape;1033;p15"/>
          <p:cNvSpPr txBox="1"/>
          <p:nvPr/>
        </p:nvSpPr>
        <p:spPr>
          <a:xfrm>
            <a:off x="6943411" y="6123173"/>
            <a:ext cx="2453025" cy="1763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1" lang="fr-FR" sz="1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1. Estimation pour 1 individu</a:t>
            </a:r>
            <a:endParaRPr b="0" i="0" sz="10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4" name="Google Shape;1034;p15"/>
          <p:cNvSpPr txBox="1"/>
          <p:nvPr/>
        </p:nvSpPr>
        <p:spPr>
          <a:xfrm>
            <a:off x="6722052" y="5247285"/>
            <a:ext cx="2108835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905" lvl="0" marL="37465" marR="1600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</a:t>
            </a:r>
            <a:r>
              <a:rPr b="1" i="0" lang="fr-FR" sz="12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gain de pouvoir d’achat et  de revenu estimé à 170 euros</a:t>
            </a:r>
            <a:r>
              <a:rPr b="1" baseline="30000" i="0" lang="fr-FR" sz="120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1  </a:t>
            </a:r>
            <a:r>
              <a:rPr b="0" i="0" lang="fr-FR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 utilisant des plateformes  collaboratives</a:t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5" name="Google Shape;1035;p15"/>
          <p:cNvSpPr txBox="1"/>
          <p:nvPr/>
        </p:nvSpPr>
        <p:spPr>
          <a:xfrm rot="-1050802">
            <a:off x="-638007" y="2587242"/>
            <a:ext cx="293118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FFFFFF"/>
                </a:solidFill>
                <a:highlight>
                  <a:srgbClr val="FF0000"/>
                </a:highlight>
                <a:latin typeface="Quicksand"/>
                <a:ea typeface="Quicksand"/>
                <a:cs typeface="Quicksand"/>
                <a:sym typeface="Quicksand"/>
              </a:rPr>
              <a:t>Des services en ligne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FFFFFF"/>
                </a:solidFill>
                <a:highlight>
                  <a:srgbClr val="FF0000"/>
                </a:highlight>
                <a:latin typeface="Quicksand"/>
                <a:ea typeface="Quicksand"/>
                <a:cs typeface="Quicksand"/>
                <a:sym typeface="Quicksand"/>
              </a:rPr>
              <a:t>permettant de ….</a:t>
            </a:r>
            <a:endParaRPr b="0" i="0" sz="1400" u="none" cap="none" strike="noStrike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15"/>
          <p:cNvSpPr txBox="1"/>
          <p:nvPr/>
        </p:nvSpPr>
        <p:spPr>
          <a:xfrm>
            <a:off x="291862" y="1195587"/>
            <a:ext cx="75133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Quels peuvent être les bénéfices d’une meilleure autonomie numérique?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1042" name="Google Shape;1042;p16"/>
          <p:cNvSpPr txBox="1"/>
          <p:nvPr>
            <p:ph idx="3" type="body"/>
          </p:nvPr>
        </p:nvSpPr>
        <p:spPr>
          <a:xfrm>
            <a:off x="2283737" y="706552"/>
            <a:ext cx="4576525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LA FRACTURE NUMÉRIQUE EN IMAGE</a:t>
            </a:r>
            <a:endParaRPr/>
          </a:p>
        </p:txBody>
      </p:sp>
      <p:sp>
        <p:nvSpPr>
          <p:cNvPr id="1043" name="Google Shape;1043;p16"/>
          <p:cNvSpPr txBox="1"/>
          <p:nvPr/>
        </p:nvSpPr>
        <p:spPr>
          <a:xfrm>
            <a:off x="2068052" y="6280955"/>
            <a:ext cx="528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https://www.youtube.com/watch?v=fcg7elbe36k7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nimation permettant de comprendre la fracture numérique en France avec quelques statistiques." id="1044" name="Google Shape;1044;p16" title="Qu'est-ce que la Fracture numérique ?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025" y="1663922"/>
            <a:ext cx="7451950" cy="419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1051" name="Google Shape;1051;p17"/>
          <p:cNvSpPr txBox="1"/>
          <p:nvPr>
            <p:ph idx="3" type="body"/>
          </p:nvPr>
        </p:nvSpPr>
        <p:spPr>
          <a:xfrm>
            <a:off x="3138308" y="696824"/>
            <a:ext cx="2867383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QUELLES SOLUTIONS?</a:t>
            </a:r>
            <a:endParaRPr/>
          </a:p>
        </p:txBody>
      </p:sp>
      <p:sp>
        <p:nvSpPr>
          <p:cNvPr id="1052" name="Google Shape;1052;p17"/>
          <p:cNvSpPr txBox="1"/>
          <p:nvPr/>
        </p:nvSpPr>
        <p:spPr>
          <a:xfrm>
            <a:off x="1068903" y="2393089"/>
            <a:ext cx="1895013" cy="3821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Formations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3" name="Google Shape;1053;p17"/>
          <p:cNvSpPr txBox="1"/>
          <p:nvPr/>
        </p:nvSpPr>
        <p:spPr>
          <a:xfrm>
            <a:off x="5502405" y="3441536"/>
            <a:ext cx="3641595" cy="566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47623" lvl="0" marL="59689" marR="50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Assistance  numérique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4" name="Google Shape;1054;p17"/>
          <p:cNvSpPr txBox="1"/>
          <p:nvPr/>
        </p:nvSpPr>
        <p:spPr>
          <a:xfrm>
            <a:off x="1132212" y="5150372"/>
            <a:ext cx="3211640" cy="5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70485" lvl="0" marL="82550" marR="50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Espaces en  libre accès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5" name="Google Shape;1055;p17"/>
          <p:cNvSpPr txBox="1"/>
          <p:nvPr/>
        </p:nvSpPr>
        <p:spPr>
          <a:xfrm>
            <a:off x="1040114" y="3363832"/>
            <a:ext cx="2312685" cy="1120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213993" lvl="0" marL="226059" marR="50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Équipements à moindre coût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056" name="Google Shape;1056;p17"/>
          <p:cNvGrpSpPr/>
          <p:nvPr/>
        </p:nvGrpSpPr>
        <p:grpSpPr>
          <a:xfrm>
            <a:off x="185800" y="2221329"/>
            <a:ext cx="4926354" cy="3688114"/>
            <a:chOff x="712083" y="1336894"/>
            <a:chExt cx="4926354" cy="3688114"/>
          </a:xfrm>
        </p:grpSpPr>
        <p:pic>
          <p:nvPicPr>
            <p:cNvPr id="1057" name="Google Shape;1057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3868" y="1336894"/>
              <a:ext cx="708088" cy="7080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8" name="Google Shape;1058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23257" y="2409755"/>
              <a:ext cx="815180" cy="815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9" name="Google Shape;1059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3868" y="4271493"/>
              <a:ext cx="753515" cy="7535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0" name="Google Shape;1060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12083" y="2622948"/>
              <a:ext cx="731811" cy="7318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1" name="Google Shape;1061;p17"/>
          <p:cNvSpPr txBox="1"/>
          <p:nvPr/>
        </p:nvSpPr>
        <p:spPr>
          <a:xfrm>
            <a:off x="3651071" y="5745459"/>
            <a:ext cx="363855" cy="574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endParaRPr b="0" i="0" sz="3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2" name="Google Shape;1062;p17"/>
          <p:cNvSpPr txBox="1"/>
          <p:nvPr/>
        </p:nvSpPr>
        <p:spPr>
          <a:xfrm>
            <a:off x="6197730" y="2102178"/>
            <a:ext cx="2142491" cy="7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3334" lvl="0" marL="254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Opérateurs de </a:t>
            </a:r>
            <a:endParaRPr b="1" i="0" sz="2400" u="none" cap="none" strike="noStrike">
              <a:solidFill>
                <a:srgbClr val="E6334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334" lvl="0" marL="25400" marR="508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service public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3" name="Google Shape;1063;p17"/>
          <p:cNvSpPr txBox="1"/>
          <p:nvPr/>
        </p:nvSpPr>
        <p:spPr>
          <a:xfrm>
            <a:off x="4693292" y="4724190"/>
            <a:ext cx="2142490" cy="15953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65125" marR="35369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Collectivités  territoriales</a:t>
            </a:r>
            <a:endParaRPr b="1" i="0" sz="1400" u="none" cap="none" strike="noStrike">
              <a:solidFill>
                <a:srgbClr val="E6334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365125" marR="353695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-FR" sz="11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Régions, </a:t>
            </a:r>
            <a:endParaRPr b="0" i="0" sz="1600" u="none" cap="none" strike="noStrike">
              <a:solidFill>
                <a:srgbClr val="E6334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départements,  mairies…</a:t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4" name="Google Shape;1064;p17"/>
          <p:cNvSpPr txBox="1"/>
          <p:nvPr/>
        </p:nvSpPr>
        <p:spPr>
          <a:xfrm>
            <a:off x="6924214" y="4725225"/>
            <a:ext cx="1880772" cy="1490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065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Structures de  proximité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1268" lvl="0" marL="50800" marR="44450" rtl="0" algn="ctr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rgbClr val="E6334C"/>
                </a:solidFill>
                <a:latin typeface="Roboto"/>
                <a:ea typeface="Roboto"/>
                <a:cs typeface="Roboto"/>
                <a:sym typeface="Roboto"/>
              </a:rPr>
              <a:t>Associations,  centres sociaux,  médiathèques…</a:t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065" name="Google Shape;1065;p17"/>
          <p:cNvGrpSpPr/>
          <p:nvPr/>
        </p:nvGrpSpPr>
        <p:grpSpPr>
          <a:xfrm>
            <a:off x="4189487" y="2028622"/>
            <a:ext cx="1731428" cy="839675"/>
            <a:chOff x="2531958" y="1866785"/>
            <a:chExt cx="1731428" cy="839675"/>
          </a:xfrm>
        </p:grpSpPr>
        <p:pic>
          <p:nvPicPr>
            <p:cNvPr id="1066" name="Google Shape;1066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03354" y="1940360"/>
              <a:ext cx="660032" cy="660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7" name="Google Shape;1067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31958" y="1866785"/>
              <a:ext cx="1007610" cy="839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8" name="Google Shape;1068;p17"/>
          <p:cNvSpPr txBox="1"/>
          <p:nvPr/>
        </p:nvSpPr>
        <p:spPr>
          <a:xfrm>
            <a:off x="414707" y="1193056"/>
            <a:ext cx="58761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Quelles solutions peut-on imaginer pour accompagner les personnes éloignées du numérique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1074" name="Google Shape;1074;p18"/>
          <p:cNvSpPr txBox="1"/>
          <p:nvPr>
            <p:ph idx="3" type="body"/>
          </p:nvPr>
        </p:nvSpPr>
        <p:spPr>
          <a:xfrm>
            <a:off x="2679192" y="874776"/>
            <a:ext cx="3785616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FOCUS SUR LE MILIEU RURAL</a:t>
            </a:r>
            <a:endParaRPr/>
          </a:p>
        </p:txBody>
      </p:sp>
      <p:sp>
        <p:nvSpPr>
          <p:cNvPr id="1075" name="Google Shape;1075;p18"/>
          <p:cNvSpPr txBox="1"/>
          <p:nvPr/>
        </p:nvSpPr>
        <p:spPr>
          <a:xfrm>
            <a:off x="874077" y="1996493"/>
            <a:ext cx="7395845" cy="635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1" i="0" lang="fr-FR" sz="2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solutions </a:t>
            </a:r>
            <a:r>
              <a:rPr b="1" i="0" lang="fr-FR" sz="19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favoriser l’inclusion numérique dans les zones  rurales, dans une dynamique “d’aller-vers” :</a:t>
            </a:r>
            <a:endParaRPr b="0" i="0" sz="19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6" name="Google Shape;107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980" y="4390496"/>
            <a:ext cx="895974" cy="91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8"/>
          <p:cNvSpPr txBox="1"/>
          <p:nvPr/>
        </p:nvSpPr>
        <p:spPr>
          <a:xfrm>
            <a:off x="422440" y="3275193"/>
            <a:ext cx="2216150" cy="576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Investir des lieux de socialisation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fr-FR" sz="1300" u="none" cap="none" strike="noStrik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cafés, gares, commerces, etc.</a:t>
            </a:r>
            <a:endParaRPr b="0" i="0" sz="13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fr-FR" sz="9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(ex: </a:t>
            </a:r>
            <a:r>
              <a:rPr b="0" i="1" lang="fr-FR" sz="9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“1000” café du groupe SOS</a:t>
            </a:r>
            <a:r>
              <a:rPr b="0" i="1" lang="fr-FR" sz="9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8"/>
          <p:cNvSpPr txBox="1"/>
          <p:nvPr/>
        </p:nvSpPr>
        <p:spPr>
          <a:xfrm>
            <a:off x="3826713" y="3244920"/>
            <a:ext cx="2216150" cy="5822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Utiliser des bus /camping car itinérants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4769" marR="0" rtl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fr-FR" sz="9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(ex : </a:t>
            </a:r>
            <a:r>
              <a:rPr b="0" i="1" lang="fr-FR" sz="9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ruralinette</a:t>
            </a:r>
            <a:r>
              <a:rPr b="0" i="1" lang="fr-FR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8"/>
          <p:cNvSpPr txBox="1"/>
          <p:nvPr/>
        </p:nvSpPr>
        <p:spPr>
          <a:xfrm>
            <a:off x="6977937" y="3244920"/>
            <a:ext cx="1595120" cy="378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63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Aller au domicile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fr-FR" sz="9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(ex : </a:t>
            </a:r>
            <a:r>
              <a:rPr b="0" i="1" lang="fr-FR" sz="9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une asso de services à Cherbourg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0" name="Google Shape;108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81073" y="3851773"/>
            <a:ext cx="988849" cy="98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76800" y="4161896"/>
            <a:ext cx="2166063" cy="1444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1087" name="Google Shape;1087;p19"/>
          <p:cNvSpPr txBox="1"/>
          <p:nvPr/>
        </p:nvSpPr>
        <p:spPr>
          <a:xfrm>
            <a:off x="410932" y="3432782"/>
            <a:ext cx="7955302" cy="574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 propos des démarches en ligne, lorsque vous ne parvenez pas à réaliser une  démarche en ligne, vous préférez ?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88" name="Google Shape;1088;p19"/>
          <p:cNvSpPr txBox="1"/>
          <p:nvPr/>
        </p:nvSpPr>
        <p:spPr>
          <a:xfrm>
            <a:off x="6301814" y="6320578"/>
            <a:ext cx="2751455" cy="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fr-FR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 : Baromètre du numérique 2021. CREDOC</a:t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89" name="Google Shape;108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5525" y="3846705"/>
            <a:ext cx="7690257" cy="301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9"/>
          <p:cNvSpPr txBox="1"/>
          <p:nvPr/>
        </p:nvSpPr>
        <p:spPr>
          <a:xfrm>
            <a:off x="1036097" y="568475"/>
            <a:ext cx="707180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fr-FR" sz="2800" u="none" cap="none" strike="noStrike">
                <a:solidFill>
                  <a:srgbClr val="893688"/>
                </a:solidFill>
                <a:latin typeface="Trebuchet MS"/>
                <a:ea typeface="Trebuchet MS"/>
                <a:cs typeface="Trebuchet MS"/>
                <a:sym typeface="Trebuchet MS"/>
              </a:rPr>
              <a:t>LES DIFFICULTÉS FACE AU NUMÉRIQUE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19"/>
          <p:cNvSpPr txBox="1"/>
          <p:nvPr/>
        </p:nvSpPr>
        <p:spPr>
          <a:xfrm>
            <a:off x="163772" y="1449101"/>
            <a:ext cx="873849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Face à une difficulté sur le numérique, une majorité de personnes préfère 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A. Qu’on lui montre comment faire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B. Qu’on fasse à sa place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FORMATION AIDANTS NUMÉRIQUES</a:t>
            </a:r>
            <a:endParaRPr/>
          </a:p>
        </p:txBody>
      </p:sp>
      <p:pic>
        <p:nvPicPr>
          <p:cNvPr id="848" name="Google Shape;848;p2"/>
          <p:cNvPicPr preferRelativeResize="0"/>
          <p:nvPr/>
        </p:nvPicPr>
        <p:blipFill rotWithShape="1">
          <a:blip r:embed="rId3">
            <a:alphaModFix/>
          </a:blip>
          <a:srcRect b="36424" l="0" r="0" t="0"/>
          <a:stretch/>
        </p:blipFill>
        <p:spPr>
          <a:xfrm>
            <a:off x="20" y="466094"/>
            <a:ext cx="9143980" cy="2906713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2"/>
          <p:cNvSpPr txBox="1"/>
          <p:nvPr>
            <p:ph idx="1" type="body"/>
          </p:nvPr>
        </p:nvSpPr>
        <p:spPr>
          <a:xfrm>
            <a:off x="857644" y="3579915"/>
            <a:ext cx="7026275" cy="7317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AU PROGRAMME</a:t>
            </a:r>
            <a:endParaRPr/>
          </a:p>
        </p:txBody>
      </p:sp>
      <p:sp>
        <p:nvSpPr>
          <p:cNvPr id="850" name="Google Shape;850;p2"/>
          <p:cNvSpPr txBox="1"/>
          <p:nvPr>
            <p:ph idx="3" type="body"/>
          </p:nvPr>
        </p:nvSpPr>
        <p:spPr>
          <a:xfrm>
            <a:off x="294968" y="4001729"/>
            <a:ext cx="6705600" cy="2605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None/>
            </a:pPr>
            <a:r>
              <a:rPr b="1" lang="fr-FR" sz="2600">
                <a:solidFill>
                  <a:srgbClr val="A5A5A5"/>
                </a:solidFill>
              </a:rPr>
              <a:t>Module 1: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rgbClr val="A5A5A5"/>
              </a:buClr>
              <a:buSzPct val="100000"/>
              <a:buNone/>
            </a:pPr>
            <a:r>
              <a:rPr lang="fr-FR" sz="2600">
                <a:solidFill>
                  <a:srgbClr val="A5A5A5"/>
                </a:solidFill>
              </a:rPr>
              <a:t>Contexte et enjeux du numérique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06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306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1" lang="fr-FR" sz="1800"/>
              <a:t>Module 2: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06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fr-FR" sz="1800"/>
              <a:t>Les étapes d’accompagnement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06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306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1" lang="fr-FR" sz="1800"/>
              <a:t>Module 3: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06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fr-FR" sz="1800"/>
              <a:t>Rôle de l’aidant et cadre règlementaire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06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306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1" lang="fr-FR" sz="1800"/>
              <a:t>Module 4: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06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fr-FR" sz="1800"/>
              <a:t>Prise en main d’Aidant Connect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06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0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1097" name="Google Shape;1097;p20"/>
          <p:cNvSpPr txBox="1"/>
          <p:nvPr/>
        </p:nvSpPr>
        <p:spPr>
          <a:xfrm>
            <a:off x="1036097" y="568475"/>
            <a:ext cx="707180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fr-FR" sz="2800" u="none" cap="none" strike="noStrike">
                <a:solidFill>
                  <a:srgbClr val="893688"/>
                </a:solidFill>
                <a:latin typeface="Trebuchet MS"/>
                <a:ea typeface="Trebuchet MS"/>
                <a:cs typeface="Trebuchet MS"/>
                <a:sym typeface="Trebuchet MS"/>
              </a:rPr>
              <a:t>LES DIFFICULTÉS FACE AU NUMÉRIQUE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20"/>
          <p:cNvSpPr txBox="1"/>
          <p:nvPr/>
        </p:nvSpPr>
        <p:spPr>
          <a:xfrm>
            <a:off x="163772" y="6289525"/>
            <a:ext cx="2751455" cy="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fr-FR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 : Baromètre du numérique 2019. CREDOC</a:t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9" name="Google Shape;1099;p20"/>
          <p:cNvSpPr/>
          <p:nvPr/>
        </p:nvSpPr>
        <p:spPr>
          <a:xfrm>
            <a:off x="466165" y="2682749"/>
            <a:ext cx="5309870" cy="429259"/>
          </a:xfrm>
          <a:custGeom>
            <a:rect b="b" l="l" r="r" t="t"/>
            <a:pathLst>
              <a:path extrusionOk="0" h="429260" w="5309870">
                <a:moveTo>
                  <a:pt x="5309699" y="428699"/>
                </a:moveTo>
                <a:lnTo>
                  <a:pt x="0" y="428699"/>
                </a:lnTo>
                <a:lnTo>
                  <a:pt x="0" y="0"/>
                </a:lnTo>
                <a:lnTo>
                  <a:pt x="5309699" y="0"/>
                </a:lnTo>
                <a:lnTo>
                  <a:pt x="5309699" y="428699"/>
                </a:lnTo>
                <a:close/>
              </a:path>
            </a:pathLst>
          </a:custGeom>
          <a:solidFill>
            <a:srgbClr val="00ABB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20"/>
          <p:cNvSpPr/>
          <p:nvPr/>
        </p:nvSpPr>
        <p:spPr>
          <a:xfrm>
            <a:off x="466165" y="3640311"/>
            <a:ext cx="4181475" cy="429259"/>
          </a:xfrm>
          <a:custGeom>
            <a:rect b="b" l="l" r="r" t="t"/>
            <a:pathLst>
              <a:path extrusionOk="0" h="429260" w="4181475">
                <a:moveTo>
                  <a:pt x="4181399" y="428699"/>
                </a:moveTo>
                <a:lnTo>
                  <a:pt x="0" y="428699"/>
                </a:lnTo>
                <a:lnTo>
                  <a:pt x="0" y="0"/>
                </a:lnTo>
                <a:lnTo>
                  <a:pt x="4181399" y="0"/>
                </a:lnTo>
                <a:lnTo>
                  <a:pt x="4181399" y="428699"/>
                </a:lnTo>
                <a:close/>
              </a:path>
            </a:pathLst>
          </a:custGeom>
          <a:solidFill>
            <a:srgbClr val="FFAB4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20"/>
          <p:cNvSpPr/>
          <p:nvPr/>
        </p:nvSpPr>
        <p:spPr>
          <a:xfrm>
            <a:off x="466165" y="4556916"/>
            <a:ext cx="2160905" cy="429259"/>
          </a:xfrm>
          <a:custGeom>
            <a:rect b="b" l="l" r="r" t="t"/>
            <a:pathLst>
              <a:path extrusionOk="0" h="429260" w="2160905">
                <a:moveTo>
                  <a:pt x="2160599" y="428699"/>
                </a:moveTo>
                <a:lnTo>
                  <a:pt x="0" y="428699"/>
                </a:lnTo>
                <a:lnTo>
                  <a:pt x="0" y="0"/>
                </a:lnTo>
                <a:lnTo>
                  <a:pt x="2160599" y="0"/>
                </a:lnTo>
                <a:lnTo>
                  <a:pt x="2160599" y="428699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20"/>
          <p:cNvSpPr txBox="1"/>
          <p:nvPr/>
        </p:nvSpPr>
        <p:spPr>
          <a:xfrm>
            <a:off x="466165" y="2196229"/>
            <a:ext cx="8677835" cy="2888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cas de difficulté avec les outils numériques: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1066800" lvl="0" marL="3931284" marR="5080" rtl="0" algn="l">
              <a:lnSpc>
                <a:spcPct val="219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rgbClr val="00ABB0"/>
                </a:solidFill>
                <a:latin typeface="Arial"/>
                <a:ea typeface="Arial"/>
                <a:cs typeface="Arial"/>
                <a:sym typeface="Arial"/>
              </a:rPr>
              <a:t>		44% cherchent de l’aide </a:t>
            </a:r>
            <a:endParaRPr b="0" i="0" sz="1800" u="none" cap="none" strike="noStrike">
              <a:solidFill>
                <a:srgbClr val="00ABB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066800" lvl="0" marL="3931284" marR="5080" rtl="0" algn="l">
              <a:lnSpc>
                <a:spcPct val="219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9BDE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966595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fr-FR" sz="500" u="none" cap="none" strike="noStrike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966595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	16% abandonnent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20"/>
          <p:cNvSpPr txBox="1"/>
          <p:nvPr/>
        </p:nvSpPr>
        <p:spPr>
          <a:xfrm>
            <a:off x="0" y="3474792"/>
            <a:ext cx="8388557" cy="594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066800" lvl="0" marL="3931284" marR="5080" rtl="0" algn="l">
              <a:lnSpc>
                <a:spcPct val="219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rgbClr val="FFAB40"/>
                </a:solidFill>
                <a:latin typeface="Arial"/>
                <a:ea typeface="Arial"/>
                <a:cs typeface="Arial"/>
                <a:sym typeface="Arial"/>
              </a:rPr>
              <a:t>31%  se débrouillent tout seul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21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1109" name="Google Shape;1109;p21"/>
          <p:cNvSpPr txBox="1"/>
          <p:nvPr/>
        </p:nvSpPr>
        <p:spPr>
          <a:xfrm>
            <a:off x="3557084" y="678290"/>
            <a:ext cx="202983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fr-FR" sz="2800" u="none" cap="none" strike="noStrike">
                <a:solidFill>
                  <a:srgbClr val="893688"/>
                </a:solidFill>
                <a:latin typeface="Trebuchet MS"/>
                <a:ea typeface="Trebuchet MS"/>
                <a:cs typeface="Trebuchet MS"/>
                <a:sym typeface="Trebuchet MS"/>
              </a:rPr>
              <a:t>SYNTHÈSE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0" name="Google Shape;111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672" y="1727198"/>
            <a:ext cx="1082052" cy="11412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1" name="Google Shape;1111;p21"/>
          <p:cNvGrpSpPr/>
          <p:nvPr/>
        </p:nvGrpSpPr>
        <p:grpSpPr>
          <a:xfrm>
            <a:off x="3762835" y="1761673"/>
            <a:ext cx="1917189" cy="1099237"/>
            <a:chOff x="4281623" y="1445759"/>
            <a:chExt cx="1247156" cy="645556"/>
          </a:xfrm>
        </p:grpSpPr>
        <p:pic>
          <p:nvPicPr>
            <p:cNvPr id="1112" name="Google Shape;1112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81623" y="1445759"/>
              <a:ext cx="623432" cy="596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3" name="Google Shape;1113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305482" y="1469619"/>
              <a:ext cx="521832" cy="494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4" name="Google Shape;1114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905354" y="1467890"/>
              <a:ext cx="623425" cy="623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5" name="Google Shape;1115;p2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929213" y="1491750"/>
              <a:ext cx="521824" cy="5218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6" name="Google Shape;1116;p21"/>
          <p:cNvGrpSpPr/>
          <p:nvPr/>
        </p:nvGrpSpPr>
        <p:grpSpPr>
          <a:xfrm>
            <a:off x="6733839" y="1779481"/>
            <a:ext cx="1795758" cy="1009283"/>
            <a:chOff x="7296313" y="1469099"/>
            <a:chExt cx="1172149" cy="579599"/>
          </a:xfrm>
        </p:grpSpPr>
        <p:pic>
          <p:nvPicPr>
            <p:cNvPr id="1117" name="Google Shape;1117;p2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646407" y="1499754"/>
              <a:ext cx="482707" cy="518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8" name="Google Shape;1118;p2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928692" y="1469122"/>
              <a:ext cx="539770" cy="579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9" name="Google Shape;1119;p2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296313" y="1469099"/>
              <a:ext cx="539781" cy="5795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0" name="Google Shape;1120;p21"/>
          <p:cNvGrpSpPr/>
          <p:nvPr/>
        </p:nvGrpSpPr>
        <p:grpSpPr>
          <a:xfrm>
            <a:off x="1897724" y="4168413"/>
            <a:ext cx="1789475" cy="945151"/>
            <a:chOff x="2734967" y="3076411"/>
            <a:chExt cx="1286996" cy="601242"/>
          </a:xfrm>
        </p:grpSpPr>
        <p:pic>
          <p:nvPicPr>
            <p:cNvPr id="1121" name="Google Shape;1121;p2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734967" y="3076411"/>
              <a:ext cx="664614" cy="53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2" name="Google Shape;1122;p2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357348" y="3137654"/>
              <a:ext cx="664615" cy="539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3" name="Google Shape;1123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936052" y="4135801"/>
            <a:ext cx="1091321" cy="1041077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21"/>
          <p:cNvSpPr txBox="1"/>
          <p:nvPr/>
        </p:nvSpPr>
        <p:spPr>
          <a:xfrm>
            <a:off x="308890" y="3031028"/>
            <a:ext cx="25298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35 % des Français ne sont pas autonomes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21"/>
          <p:cNvSpPr txBox="1"/>
          <p:nvPr/>
        </p:nvSpPr>
        <p:spPr>
          <a:xfrm>
            <a:off x="3189749" y="2898207"/>
            <a:ext cx="27644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Différents types de freins  (accès, compétences,  psychologiques)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21"/>
          <p:cNvSpPr txBox="1"/>
          <p:nvPr/>
        </p:nvSpPr>
        <p:spPr>
          <a:xfrm>
            <a:off x="6600359" y="3031028"/>
            <a:ext cx="22347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profils variés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21"/>
          <p:cNvSpPr txBox="1"/>
          <p:nvPr/>
        </p:nvSpPr>
        <p:spPr>
          <a:xfrm>
            <a:off x="1356698" y="5390481"/>
            <a:ext cx="317293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Exclusion de nombreux droits et avantages sociétaux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21"/>
          <p:cNvSpPr txBox="1"/>
          <p:nvPr/>
        </p:nvSpPr>
        <p:spPr>
          <a:xfrm>
            <a:off x="5244963" y="5430310"/>
            <a:ext cx="22068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232409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Rôle clé de l’aidant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pic>
        <p:nvPicPr>
          <p:cNvPr id="856" name="Google Shape;856;p3"/>
          <p:cNvPicPr preferRelativeResize="0"/>
          <p:nvPr/>
        </p:nvPicPr>
        <p:blipFill rotWithShape="1">
          <a:blip r:embed="rId3">
            <a:alphaModFix/>
          </a:blip>
          <a:srcRect b="0" l="12804" r="20645" t="0"/>
          <a:stretch/>
        </p:blipFill>
        <p:spPr>
          <a:xfrm>
            <a:off x="55160" y="1162050"/>
            <a:ext cx="3219821" cy="4198238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3"/>
          <p:cNvSpPr txBox="1"/>
          <p:nvPr>
            <p:ph idx="1" type="body"/>
          </p:nvPr>
        </p:nvSpPr>
        <p:spPr>
          <a:xfrm>
            <a:off x="3274981" y="1589682"/>
            <a:ext cx="5701871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lang="fr-FR"/>
              <a:t>Ton prénom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lang="fr-FR"/>
              <a:t>Explique ta profession / tes missions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fr-FR"/>
              <a:t>Si tu étais: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fr-FR"/>
              <a:t> </a:t>
            </a:r>
            <a:r>
              <a:rPr b="0" i="0" lang="fr-FR" sz="1800" u="none" strike="noStrike">
                <a:latin typeface="Arial"/>
                <a:ea typeface="Arial"/>
                <a:cs typeface="Arial"/>
                <a:sym typeface="Arial"/>
              </a:rPr>
              <a:t>	1. un film / une série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b="0" i="0" lang="fr-FR" sz="1800" u="none" strike="noStrike">
                <a:latin typeface="Arial"/>
                <a:ea typeface="Arial"/>
                <a:cs typeface="Arial"/>
                <a:sym typeface="Arial"/>
              </a:rPr>
              <a:t>	2. un plat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b="0" i="0" lang="fr-FR" sz="1800" u="none" strike="noStrike">
                <a:latin typeface="Arial"/>
                <a:ea typeface="Arial"/>
                <a:cs typeface="Arial"/>
                <a:sym typeface="Arial"/>
              </a:rPr>
              <a:t>	3. un sport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t/>
            </a:r>
            <a:endParaRPr b="0" i="0" sz="18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fr-FR" sz="1800">
                <a:latin typeface="Arial"/>
                <a:ea typeface="Arial"/>
                <a:cs typeface="Arial"/>
                <a:sym typeface="Arial"/>
              </a:rPr>
              <a:t>Pourquoi?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Désigne le prochain</a:t>
            </a:r>
            <a:endParaRPr b="0" i="0" u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3"/>
          <p:cNvSpPr txBox="1"/>
          <p:nvPr>
            <p:ph idx="3" type="body"/>
          </p:nvPr>
        </p:nvSpPr>
        <p:spPr>
          <a:xfrm>
            <a:off x="3274981" y="790473"/>
            <a:ext cx="52832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BRISE GLACE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4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864" name="Google Shape;864;p4"/>
          <p:cNvSpPr txBox="1"/>
          <p:nvPr>
            <p:ph idx="1" type="body"/>
          </p:nvPr>
        </p:nvSpPr>
        <p:spPr>
          <a:xfrm>
            <a:off x="157316" y="1412227"/>
            <a:ext cx="8829368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1" lang="fr-FR" sz="2100"/>
              <a:t>Les compétences visées par cette formation sont les suivantes : 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fr-FR"/>
              <a:t>Avoir la bonne posture en tant qu’aidant numérique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fr-FR"/>
              <a:t>Savoir adapter l’accompagnement d’un usager dans ses démarches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fr-FR"/>
              <a:t>Acquérir les connaissances techniques nécessaires pour accompagner les usagers dans leur apprentissage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fr-FR"/>
              <a:t>Pouvoir former les aidants Familles Rurales en leur présentant des outils </a:t>
            </a:r>
            <a:endParaRPr/>
          </a:p>
          <a:p>
            <a:pPr indent="-234950" lvl="0" marL="34290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fr-FR"/>
              <a:t>Savoir prendre en main Aidants Connect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865" name="Google Shape;865;p4"/>
          <p:cNvSpPr txBox="1"/>
          <p:nvPr>
            <p:ph idx="3" type="body"/>
          </p:nvPr>
        </p:nvSpPr>
        <p:spPr>
          <a:xfrm>
            <a:off x="2479367" y="694677"/>
            <a:ext cx="4185265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LES OBJECTIFS DE LA FORMATION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5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PRÉSENTATION DE FAMILLES RURALES</a:t>
            </a:r>
            <a:endParaRPr/>
          </a:p>
        </p:txBody>
      </p:sp>
      <p:sp>
        <p:nvSpPr>
          <p:cNvPr id="871" name="Google Shape;871;p5"/>
          <p:cNvSpPr txBox="1"/>
          <p:nvPr>
            <p:ph idx="3" type="body"/>
          </p:nvPr>
        </p:nvSpPr>
        <p:spPr>
          <a:xfrm>
            <a:off x="2479367" y="694677"/>
            <a:ext cx="4185265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NOS CHIFFRES CLÉS</a:t>
            </a:r>
            <a:endParaRPr/>
          </a:p>
        </p:txBody>
      </p:sp>
      <p:sp>
        <p:nvSpPr>
          <p:cNvPr id="872" name="Google Shape;872;p5"/>
          <p:cNvSpPr txBox="1"/>
          <p:nvPr/>
        </p:nvSpPr>
        <p:spPr>
          <a:xfrm>
            <a:off x="457200" y="3516086"/>
            <a:ext cx="8229600" cy="2155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200"/>
              <a:buFont typeface="Noto Sans Symbols"/>
              <a:buChar char="▪"/>
            </a:pPr>
            <a:r>
              <a:rPr b="1" i="0" lang="fr-FR" sz="2200" u="none" cap="none" strike="noStrike">
                <a:solidFill>
                  <a:srgbClr val="893688"/>
                </a:solidFill>
                <a:latin typeface="Calibri"/>
                <a:ea typeface="Calibri"/>
                <a:cs typeface="Calibri"/>
                <a:sym typeface="Calibri"/>
              </a:rPr>
              <a:t>121 000 FAMILLES ADHÉRENTES </a:t>
            </a:r>
            <a:r>
              <a:rPr b="1" i="0" lang="fr-FR" sz="2000" u="none" cap="none" strike="noStrike">
                <a:solidFill>
                  <a:srgbClr val="893688"/>
                </a:solidFill>
                <a:latin typeface="Calibri"/>
                <a:ea typeface="Calibri"/>
                <a:cs typeface="Calibri"/>
                <a:sym typeface="Calibri"/>
              </a:rPr>
              <a:t>DANS 10 000 COMMUNES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893688"/>
              </a:buClr>
              <a:buSzPts val="2200"/>
              <a:buFont typeface="Noto Sans Symbols"/>
              <a:buChar char="▪"/>
            </a:pPr>
            <a:r>
              <a:rPr b="1" i="0" lang="fr-FR" sz="2200" u="none" cap="none" strike="noStrike">
                <a:solidFill>
                  <a:srgbClr val="893688"/>
                </a:solidFill>
                <a:latin typeface="Calibri"/>
                <a:ea typeface="Calibri"/>
                <a:cs typeface="Calibri"/>
                <a:sym typeface="Calibri"/>
              </a:rPr>
              <a:t>1 850 ASSOCIATIONS LOCALES</a:t>
            </a:r>
            <a:endParaRPr b="1" i="0" sz="2000" u="none" cap="none" strike="noStrike">
              <a:solidFill>
                <a:srgbClr val="8936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893688"/>
              </a:buClr>
              <a:buSzPts val="2200"/>
              <a:buFont typeface="Noto Sans Symbols"/>
              <a:buChar char="▪"/>
            </a:pPr>
            <a:r>
              <a:rPr b="1" i="0" lang="fr-FR" sz="2200" u="none" cap="none" strike="noStrike">
                <a:solidFill>
                  <a:srgbClr val="893688"/>
                </a:solidFill>
                <a:latin typeface="Calibri"/>
                <a:ea typeface="Calibri"/>
                <a:cs typeface="Calibri"/>
                <a:sym typeface="Calibri"/>
              </a:rPr>
              <a:t>80 FÉDÉRATIONS DÉPARTEMENTALES OU RÉGIONALES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893688"/>
              </a:buClr>
              <a:buSzPts val="2200"/>
              <a:buFont typeface="Noto Sans Symbols"/>
              <a:buChar char="▪"/>
            </a:pPr>
            <a:r>
              <a:rPr b="1" i="0" lang="fr-FR" sz="2200" u="none" cap="none" strike="noStrike">
                <a:solidFill>
                  <a:srgbClr val="893688"/>
                </a:solidFill>
                <a:latin typeface="Calibri"/>
                <a:ea typeface="Calibri"/>
                <a:cs typeface="Calibri"/>
                <a:sym typeface="Calibri"/>
              </a:rPr>
              <a:t>25 000 BÉNÉVOLES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93688"/>
              </a:buClr>
              <a:buSzPts val="2200"/>
              <a:buFont typeface="Noto Sans Symbols"/>
              <a:buChar char="▪"/>
            </a:pPr>
            <a:r>
              <a:rPr b="1" i="0" lang="fr-FR" sz="2200" u="none" cap="none" strike="noStrike">
                <a:solidFill>
                  <a:srgbClr val="893688"/>
                </a:solidFill>
                <a:latin typeface="Calibri"/>
                <a:ea typeface="Calibri"/>
                <a:cs typeface="Calibri"/>
                <a:sym typeface="Calibri"/>
              </a:rPr>
              <a:t>17 000 SALARIÉS</a:t>
            </a:r>
            <a:br>
              <a:rPr b="1" i="0" lang="fr-FR" sz="2400" u="none" cap="none" strike="noStrike">
                <a:solidFill>
                  <a:srgbClr val="89368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b="1" i="0" sz="2200" u="none" cap="none" strike="noStrike">
              <a:solidFill>
                <a:srgbClr val="89368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73" name="Google Shape;87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6725"/>
            <a:ext cx="9144793" cy="2908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6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NOS DOMAINES D’INTERVENTION</a:t>
            </a:r>
            <a:endParaRPr/>
          </a:p>
        </p:txBody>
      </p:sp>
      <p:pic>
        <p:nvPicPr>
          <p:cNvPr id="879" name="Google Shape;87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421" y="766278"/>
            <a:ext cx="3209665" cy="100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134" y="4434050"/>
            <a:ext cx="2537324" cy="90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421" y="3132528"/>
            <a:ext cx="2846768" cy="93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4134" y="2002225"/>
            <a:ext cx="1975945" cy="870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22479" y="821301"/>
            <a:ext cx="2769604" cy="896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22479" y="2052564"/>
            <a:ext cx="2609314" cy="83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22479" y="4434050"/>
            <a:ext cx="3427654" cy="87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28961" y="3226297"/>
            <a:ext cx="2481287" cy="8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22480" y="5646960"/>
            <a:ext cx="2769604" cy="83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11137" y="5654229"/>
            <a:ext cx="2537324" cy="869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7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894" name="Google Shape;894;p7"/>
          <p:cNvSpPr txBox="1"/>
          <p:nvPr>
            <p:ph idx="1" type="body"/>
          </p:nvPr>
        </p:nvSpPr>
        <p:spPr>
          <a:xfrm>
            <a:off x="157316" y="1412227"/>
            <a:ext cx="8829368" cy="4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1" lang="fr-FR"/>
              <a:t>2023 :</a:t>
            </a:r>
            <a:endParaRPr b="1">
              <a:solidFill>
                <a:srgbClr val="FF0000"/>
              </a:solidFill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lang="fr-FR"/>
              <a:t>185 Points de Médiation Numérique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lang="fr-FR"/>
              <a:t>Présence dans 53 départements (12 régions + Outre-Mer)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lang="fr-FR"/>
              <a:t>+350 aidants numériques (salariés et bénévoles)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lang="fr-FR"/>
              <a:t>+20 000 personnes accompagnées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lang="fr-FR"/>
              <a:t>40 CNFS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</a:pPr>
            <a:r>
              <a:rPr lang="fr-FR"/>
              <a:t>Principalement dans des associations labellisées EVS ou Tiers Lieux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895" name="Google Shape;895;p7"/>
          <p:cNvSpPr txBox="1"/>
          <p:nvPr>
            <p:ph idx="3" type="body"/>
          </p:nvPr>
        </p:nvSpPr>
        <p:spPr>
          <a:xfrm>
            <a:off x="2479367" y="694677"/>
            <a:ext cx="4185265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NOS CHIFFRES CLÉS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901" name="Google Shape;901;p8"/>
          <p:cNvSpPr txBox="1"/>
          <p:nvPr>
            <p:ph idx="1" type="body"/>
          </p:nvPr>
        </p:nvSpPr>
        <p:spPr>
          <a:xfrm>
            <a:off x="276585" y="1495917"/>
            <a:ext cx="8440032" cy="4126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fr-FR"/>
              <a:t>Quel % de la population française éprouve des difficultés à utiliser pleinement le numérique dans son quotidien?</a:t>
            </a:r>
            <a:endParaRPr/>
          </a:p>
          <a:p>
            <a:pPr indent="0" lvl="0" marL="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/>
          </a:p>
          <a:p>
            <a:pPr indent="-457200" lvl="0" marL="4572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lphaUcPeriod"/>
            </a:pPr>
            <a:r>
              <a:rPr lang="fr-FR"/>
              <a:t>8%</a:t>
            </a:r>
            <a:endParaRPr/>
          </a:p>
          <a:p>
            <a:pPr indent="-457200" lvl="0" marL="4572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lphaUcPeriod"/>
            </a:pPr>
            <a:r>
              <a:rPr lang="fr-FR"/>
              <a:t>35%</a:t>
            </a:r>
            <a:endParaRPr/>
          </a:p>
          <a:p>
            <a:pPr indent="-457200" lvl="0" marL="4572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lphaUcPeriod"/>
            </a:pPr>
            <a:r>
              <a:rPr lang="fr-FR"/>
              <a:t>78%</a:t>
            </a:r>
            <a:endParaRPr/>
          </a:p>
          <a:p>
            <a:pPr indent="-457200" lvl="0" marL="45720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lphaUcPeriod"/>
            </a:pPr>
            <a:r>
              <a:rPr lang="fr-FR"/>
              <a:t>56%</a:t>
            </a:r>
            <a:endParaRPr/>
          </a:p>
        </p:txBody>
      </p:sp>
      <p:sp>
        <p:nvSpPr>
          <p:cNvPr id="902" name="Google Shape;902;p8"/>
          <p:cNvSpPr txBox="1"/>
          <p:nvPr>
            <p:ph idx="3" type="body"/>
          </p:nvPr>
        </p:nvSpPr>
        <p:spPr>
          <a:xfrm>
            <a:off x="796413" y="701096"/>
            <a:ext cx="7551173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L’IMPORTANCE DE SENSIBILISER AUX ENJEUX DU NUMÉRIQUES</a:t>
            </a:r>
            <a:endParaRPr/>
          </a:p>
        </p:txBody>
      </p:sp>
      <p:sp>
        <p:nvSpPr>
          <p:cNvPr id="903" name="Google Shape;903;p8"/>
          <p:cNvSpPr txBox="1"/>
          <p:nvPr/>
        </p:nvSpPr>
        <p:spPr>
          <a:xfrm>
            <a:off x="65750" y="6417660"/>
            <a:ext cx="2751455" cy="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fr-FR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 : Baromètre du numérique 2021. CREDOC</a:t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9"/>
          <p:cNvSpPr txBox="1"/>
          <p:nvPr>
            <p:ph type="title"/>
          </p:nvPr>
        </p:nvSpPr>
        <p:spPr>
          <a:xfrm>
            <a:off x="0" y="-6350"/>
            <a:ext cx="9144000" cy="473075"/>
          </a:xfrm>
          <a:prstGeom prst="rect">
            <a:avLst/>
          </a:prstGeom>
          <a:solidFill>
            <a:srgbClr val="1081C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CONTEXTE ET ENJEUX DU NUMÉRIQUE</a:t>
            </a:r>
            <a:endParaRPr/>
          </a:p>
        </p:txBody>
      </p:sp>
      <p:sp>
        <p:nvSpPr>
          <p:cNvPr id="909" name="Google Shape;909;p9"/>
          <p:cNvSpPr txBox="1"/>
          <p:nvPr>
            <p:ph idx="3" type="body"/>
          </p:nvPr>
        </p:nvSpPr>
        <p:spPr>
          <a:xfrm>
            <a:off x="796413" y="701096"/>
            <a:ext cx="7551173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3688"/>
              </a:buClr>
              <a:buSzPts val="2000"/>
              <a:buNone/>
            </a:pPr>
            <a:r>
              <a:rPr lang="fr-FR"/>
              <a:t>L’IMPORTANCE DE SENSIBILISER AUX ENJEUX DU NUMÉRIQUES</a:t>
            </a:r>
            <a:endParaRPr/>
          </a:p>
        </p:txBody>
      </p:sp>
      <p:sp>
        <p:nvSpPr>
          <p:cNvPr id="910" name="Google Shape;910;p9"/>
          <p:cNvSpPr txBox="1"/>
          <p:nvPr/>
        </p:nvSpPr>
        <p:spPr>
          <a:xfrm>
            <a:off x="65750" y="6417660"/>
            <a:ext cx="2751455" cy="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fr-FR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 : Baromètre du numérique 2021. CREDOC</a:t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1" name="Google Shape;911;p9"/>
          <p:cNvSpPr txBox="1"/>
          <p:nvPr/>
        </p:nvSpPr>
        <p:spPr>
          <a:xfrm>
            <a:off x="65750" y="1495917"/>
            <a:ext cx="8668598" cy="4126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D'après vous, combien sont proches du numérique sur ces 35%?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AutoNum type="alphaUcPeriod"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AutoNum type="alphaUcPeriod"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AutoNum type="alphaUcPeriod"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AutoNum type="alphaUcPeriod"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FAMRUR-PPT-INSTITUTIONNEL-fin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2018-10-16T12:36:44Z</dcterms:created>
  <dc:creator>Rurales Familles</dc:creator>
</cp:coreProperties>
</file>